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4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6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8" r:id="rId3"/>
    <p:sldMasterId id="2147483705" r:id="rId4"/>
    <p:sldMasterId id="2147483735" r:id="rId5"/>
    <p:sldMasterId id="2147483761" r:id="rId6"/>
    <p:sldMasterId id="2147483780" r:id="rId7"/>
  </p:sldMasterIdLst>
  <p:notesMasterIdLst>
    <p:notesMasterId r:id="rId56"/>
  </p:notesMasterIdLst>
  <p:sldIdLst>
    <p:sldId id="335" r:id="rId8"/>
    <p:sldId id="337" r:id="rId9"/>
    <p:sldId id="265" r:id="rId10"/>
    <p:sldId id="340" r:id="rId11"/>
    <p:sldId id="378" r:id="rId12"/>
    <p:sldId id="336" r:id="rId13"/>
    <p:sldId id="379" r:id="rId14"/>
    <p:sldId id="380" r:id="rId15"/>
    <p:sldId id="381" r:id="rId16"/>
    <p:sldId id="384" r:id="rId17"/>
    <p:sldId id="385" r:id="rId18"/>
    <p:sldId id="386" r:id="rId19"/>
    <p:sldId id="387" r:id="rId20"/>
    <p:sldId id="339" r:id="rId21"/>
    <p:sldId id="382" r:id="rId22"/>
    <p:sldId id="383" r:id="rId23"/>
    <p:sldId id="388" r:id="rId24"/>
    <p:sldId id="389" r:id="rId25"/>
    <p:sldId id="390" r:id="rId26"/>
    <p:sldId id="391" r:id="rId27"/>
    <p:sldId id="392" r:id="rId28"/>
    <p:sldId id="286" r:id="rId29"/>
    <p:sldId id="333" r:id="rId30"/>
    <p:sldId id="400" r:id="rId31"/>
    <p:sldId id="401" r:id="rId32"/>
    <p:sldId id="402" r:id="rId33"/>
    <p:sldId id="403" r:id="rId34"/>
    <p:sldId id="404" r:id="rId35"/>
    <p:sldId id="330" r:id="rId36"/>
    <p:sldId id="319" r:id="rId37"/>
    <p:sldId id="377" r:id="rId38"/>
    <p:sldId id="376" r:id="rId39"/>
    <p:sldId id="341" r:id="rId40"/>
    <p:sldId id="393" r:id="rId41"/>
    <p:sldId id="394" r:id="rId42"/>
    <p:sldId id="346" r:id="rId43"/>
    <p:sldId id="395" r:id="rId44"/>
    <p:sldId id="357" r:id="rId45"/>
    <p:sldId id="358" r:id="rId46"/>
    <p:sldId id="359" r:id="rId47"/>
    <p:sldId id="360" r:id="rId48"/>
    <p:sldId id="396" r:id="rId49"/>
    <p:sldId id="397" r:id="rId50"/>
    <p:sldId id="398" r:id="rId51"/>
    <p:sldId id="399" r:id="rId52"/>
    <p:sldId id="373" r:id="rId53"/>
    <p:sldId id="405" r:id="rId54"/>
    <p:sldId id="406" r:id="rId5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Вступление" id="{FF9151B8-971E-43A0-96D4-4FBF4AA9ED3B}">
          <p14:sldIdLst>
            <p14:sldId id="335"/>
            <p14:sldId id="337"/>
          </p14:sldIdLst>
        </p14:section>
        <p14:section name="История" id="{2FD65310-D21B-4EBE-9F75-8C3C48F28DC6}">
          <p14:sldIdLst>
            <p14:sldId id="265"/>
            <p14:sldId id="340"/>
            <p14:sldId id="378"/>
            <p14:sldId id="336"/>
            <p14:sldId id="379"/>
            <p14:sldId id="380"/>
            <p14:sldId id="381"/>
            <p14:sldId id="384"/>
            <p14:sldId id="385"/>
            <p14:sldId id="386"/>
            <p14:sldId id="387"/>
          </p14:sldIdLst>
        </p14:section>
        <p14:section name="Будущее" id="{E16287D1-CE65-4735-838B-1D3819B7515C}">
          <p14:sldIdLst>
            <p14:sldId id="339"/>
            <p14:sldId id="382"/>
            <p14:sldId id="383"/>
            <p14:sldId id="388"/>
            <p14:sldId id="389"/>
            <p14:sldId id="390"/>
            <p14:sldId id="391"/>
            <p14:sldId id="392"/>
            <p14:sldId id="286"/>
            <p14:sldId id="333"/>
            <p14:sldId id="400"/>
            <p14:sldId id="401"/>
            <p14:sldId id="402"/>
            <p14:sldId id="403"/>
            <p14:sldId id="404"/>
            <p14:sldId id="330"/>
            <p14:sldId id="319"/>
            <p14:sldId id="377"/>
            <p14:sldId id="376"/>
          </p14:sldIdLst>
        </p14:section>
        <p14:section name="Университет" id="{DE50624C-642F-42DA-89FE-BC954B8E68B1}">
          <p14:sldIdLst>
            <p14:sldId id="341"/>
            <p14:sldId id="393"/>
            <p14:sldId id="394"/>
            <p14:sldId id="346"/>
            <p14:sldId id="395"/>
            <p14:sldId id="357"/>
            <p14:sldId id="358"/>
            <p14:sldId id="359"/>
            <p14:sldId id="360"/>
          </p14:sldIdLst>
        </p14:section>
        <p14:section name="Довуз" id="{2F418044-ECB8-4800-A5B1-82E7FABFE9E1}">
          <p14:sldIdLst>
            <p14:sldId id="396"/>
            <p14:sldId id="397"/>
            <p14:sldId id="398"/>
            <p14:sldId id="399"/>
          </p14:sldIdLst>
        </p14:section>
        <p14:section name="Заключение" id="{001B1068-9634-4E74-9024-B35397D69584}">
          <p14:sldIdLst>
            <p14:sldId id="373"/>
            <p14:sldId id="405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B548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73434" autoAdjust="0"/>
  </p:normalViewPr>
  <p:slideViewPr>
    <p:cSldViewPr snapToGrid="0">
      <p:cViewPr varScale="1">
        <p:scale>
          <a:sx n="85" d="100"/>
          <a:sy n="85" d="100"/>
        </p:scale>
        <p:origin x="148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theme" Target="theme/theme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presProps" Target="presProps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Пока мы осваиваем профессии юристов, экономистов, слесарей и поваров Илон </a:t>
            </a:r>
            <a:r>
              <a:rPr lang="ru-RU" dirty="0" err="1" smtClean="0"/>
              <a:t>Маск</a:t>
            </a:r>
            <a:r>
              <a:rPr lang="ru-RU" dirty="0" smtClean="0"/>
              <a:t> запускает космические корабли, 3D-принтеры начинают печатать человеческие органы, а Великобритания инвестирует миллионы в подготовку ассистентов и помощников для роботов. Мы с вами должны быть готовы к тому, что в ближайшее время машины займут до 75% рабочих мест. Наверняка, в Украине такой бум робототехники случится чуть позже, но он обязательно произойдет. Давайте поговорим про профессии будущего – новые и перспективные. Потому что задуматься о них стоит уже сейчас.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67586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47528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4630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48645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10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Четвёртая промышленная революция (англ.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Industrial</a:t>
            </a:r>
            <a:r>
              <a:rPr lang="ru-RU" dirty="0" smtClean="0"/>
              <a:t> </a:t>
            </a:r>
            <a:r>
              <a:rPr lang="ru-RU" dirty="0" err="1" smtClean="0"/>
              <a:t>Revolution</a:t>
            </a:r>
            <a:r>
              <a:rPr lang="ru-RU" dirty="0" smtClean="0"/>
              <a:t>) — прогнозируемое событие, массовое внедрение </a:t>
            </a:r>
            <a:r>
              <a:rPr lang="ru-RU" dirty="0" err="1" smtClean="0"/>
              <a:t>киберфизических</a:t>
            </a:r>
            <a:r>
              <a:rPr lang="ru-RU" dirty="0" smtClean="0"/>
              <a:t> систем в производство (индустрия 4.0)[1] и обслуживание человеческих потребностей, включая быт, труд и досуг. Изменения охватят самые разные стороны жизни: рынок труда, жизненную среду, политические системы, технологический уклад, человеческую идентичность и другие[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07507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Четвёртая промышленная революция (англ.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Industrial</a:t>
            </a:r>
            <a:r>
              <a:rPr lang="ru-RU" dirty="0" smtClean="0"/>
              <a:t> </a:t>
            </a:r>
            <a:r>
              <a:rPr lang="ru-RU" dirty="0" err="1" smtClean="0"/>
              <a:t>Revolution</a:t>
            </a:r>
            <a:r>
              <a:rPr lang="ru-RU" dirty="0" smtClean="0"/>
              <a:t>) — прогнозируемое событие, массовое внедрение </a:t>
            </a:r>
            <a:r>
              <a:rPr lang="ru-RU" dirty="0" err="1" smtClean="0"/>
              <a:t>киберфизических</a:t>
            </a:r>
            <a:r>
              <a:rPr lang="ru-RU" dirty="0" smtClean="0"/>
              <a:t> систем в производство (индустрия 4.0)[1] и обслуживание человеческих потребностей, включая быт, труд и досуг. Изменения охватят самые разные стороны жизни: рынок труда, жизненную среду, политические системы, технологический уклад, человеческую идентичность и другие[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7366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Четвёртая промышленная революция (англ.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Industrial</a:t>
            </a:r>
            <a:r>
              <a:rPr lang="ru-RU" dirty="0" smtClean="0"/>
              <a:t> </a:t>
            </a:r>
            <a:r>
              <a:rPr lang="ru-RU" dirty="0" err="1" smtClean="0"/>
              <a:t>Revolution</a:t>
            </a:r>
            <a:r>
              <a:rPr lang="ru-RU" dirty="0" smtClean="0"/>
              <a:t>) — прогнозируемое событие, массовое внедрение </a:t>
            </a:r>
            <a:r>
              <a:rPr lang="ru-RU" dirty="0" err="1" smtClean="0"/>
              <a:t>киберфизических</a:t>
            </a:r>
            <a:r>
              <a:rPr lang="ru-RU" dirty="0" smtClean="0"/>
              <a:t> систем в производство (индустрия 4.0)[1] и обслуживание человеческих потребностей, включая быт, труд и досуг. Изменения охватят самые разные стороны жизни: рынок труда, жизненную среду, политические системы, технологический уклад, человеческую идентичность и другие[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4563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Четвёртая промышленная революция (англ.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Industrial</a:t>
            </a:r>
            <a:r>
              <a:rPr lang="ru-RU" dirty="0" smtClean="0"/>
              <a:t> </a:t>
            </a:r>
            <a:r>
              <a:rPr lang="ru-RU" dirty="0" err="1" smtClean="0"/>
              <a:t>Revolution</a:t>
            </a:r>
            <a:r>
              <a:rPr lang="ru-RU" dirty="0" smtClean="0"/>
              <a:t>) — прогнозируемое событие, массовое внедрение </a:t>
            </a:r>
            <a:r>
              <a:rPr lang="ru-RU" dirty="0" err="1" smtClean="0"/>
              <a:t>киберфизических</a:t>
            </a:r>
            <a:r>
              <a:rPr lang="ru-RU" dirty="0" smtClean="0"/>
              <a:t> систем в производство (индустрия 4.0)[1] и обслуживание человеческих потребностей, включая быт, труд и досуг. Изменения охватят самые разные стороны жизни: рынок труда, жизненную среду, политические системы, технологический уклад, человеческую идентичность и другие[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91118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Четвёртая промышленная революция (англ.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Industrial</a:t>
            </a:r>
            <a:r>
              <a:rPr lang="ru-RU" dirty="0" smtClean="0"/>
              <a:t> </a:t>
            </a:r>
            <a:r>
              <a:rPr lang="ru-RU" dirty="0" err="1" smtClean="0"/>
              <a:t>Revolution</a:t>
            </a:r>
            <a:r>
              <a:rPr lang="ru-RU" dirty="0" smtClean="0"/>
              <a:t>) — прогнозируемое событие, массовое внедрение </a:t>
            </a:r>
            <a:r>
              <a:rPr lang="ru-RU" dirty="0" err="1" smtClean="0"/>
              <a:t>киберфизических</a:t>
            </a:r>
            <a:r>
              <a:rPr lang="ru-RU" dirty="0" smtClean="0"/>
              <a:t> систем в производство (индустрия 4.0)[1] и обслуживание человеческих потребностей, включая быт, труд и досуг. Изменения охватят самые разные стороны жизни: рынок труда, жизненную среду, политические системы, технологический уклад, человеческую идентичность и другие[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48179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Четвёртая промышленная революция (англ.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Industrial</a:t>
            </a:r>
            <a:r>
              <a:rPr lang="ru-RU" dirty="0" smtClean="0"/>
              <a:t> </a:t>
            </a:r>
            <a:r>
              <a:rPr lang="ru-RU" dirty="0" err="1" smtClean="0"/>
              <a:t>Revolution</a:t>
            </a:r>
            <a:r>
              <a:rPr lang="ru-RU" dirty="0" smtClean="0"/>
              <a:t>) — прогнозируемое событие, массовое внедрение </a:t>
            </a:r>
            <a:r>
              <a:rPr lang="ru-RU" dirty="0" err="1" smtClean="0"/>
              <a:t>киберфизических</a:t>
            </a:r>
            <a:r>
              <a:rPr lang="ru-RU" dirty="0" smtClean="0"/>
              <a:t> систем в производство (индустрия 4.0)[1] и обслуживание человеческих потребностей, включая быт, труд и досуг. Изменения охватят самые разные стороны жизни: рынок труда, жизненную среду, политические системы, технологический уклад, человеческую идентичность и другие[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93671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7524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Четвёртая промышленная революция (англ.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Industrial</a:t>
            </a:r>
            <a:r>
              <a:rPr lang="ru-RU" dirty="0" smtClean="0"/>
              <a:t> </a:t>
            </a:r>
            <a:r>
              <a:rPr lang="ru-RU" dirty="0" err="1" smtClean="0"/>
              <a:t>Revolution</a:t>
            </a:r>
            <a:r>
              <a:rPr lang="ru-RU" dirty="0" smtClean="0"/>
              <a:t>) — прогнозируемое событие, массовое внедрение </a:t>
            </a:r>
            <a:r>
              <a:rPr lang="ru-RU" dirty="0" err="1" smtClean="0"/>
              <a:t>киберфизических</a:t>
            </a:r>
            <a:r>
              <a:rPr lang="ru-RU" dirty="0" smtClean="0"/>
              <a:t> систем в производство (индустрия 4.0)[1] и обслуживание человеческих потребностей, включая быт, труд и досуг. Изменения охватят самые разные стороны жизни: рынок труда, жизненную среду, политические системы, технологический уклад, человеческую идентичность и другие[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24453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Четвёртая промышленная революция (англ. </a:t>
            </a:r>
            <a:r>
              <a:rPr lang="ru-RU" dirty="0" err="1" smtClean="0"/>
              <a:t>The</a:t>
            </a:r>
            <a:r>
              <a:rPr lang="ru-RU" dirty="0" smtClean="0"/>
              <a:t> </a:t>
            </a:r>
            <a:r>
              <a:rPr lang="ru-RU" dirty="0" err="1" smtClean="0"/>
              <a:t>Fourth</a:t>
            </a:r>
            <a:r>
              <a:rPr lang="ru-RU" dirty="0" smtClean="0"/>
              <a:t> </a:t>
            </a:r>
            <a:r>
              <a:rPr lang="ru-RU" dirty="0" err="1" smtClean="0"/>
              <a:t>Industrial</a:t>
            </a:r>
            <a:r>
              <a:rPr lang="ru-RU" dirty="0" smtClean="0"/>
              <a:t> </a:t>
            </a:r>
            <a:r>
              <a:rPr lang="ru-RU" dirty="0" err="1" smtClean="0"/>
              <a:t>Revolution</a:t>
            </a:r>
            <a:r>
              <a:rPr lang="ru-RU" dirty="0" smtClean="0"/>
              <a:t>) — прогнозируемое событие, массовое внедрение </a:t>
            </a:r>
            <a:r>
              <a:rPr lang="ru-RU" dirty="0" err="1" smtClean="0"/>
              <a:t>киберфизических</a:t>
            </a:r>
            <a:r>
              <a:rPr lang="ru-RU" dirty="0" smtClean="0"/>
              <a:t> систем в производство (индустрия 4.0)[1] и обслуживание человеческих потребностей, включая быт, труд и досуг. Изменения охватят самые разные стороны жизни: рынок труда, жизненную среду, политические системы, технологический уклад, человеческую идентичность и другие[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52278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Робототехника развивается быстрее, чем полагали эксперты. Через несколько лет роботы могут занять до 5 миллионов вакансий на рынке труда в 15 развитых странах. </a:t>
            </a:r>
          </a:p>
          <a:p>
            <a:r>
              <a:rPr lang="ru-RU" dirty="0" smtClean="0"/>
              <a:t>Лидируют по плотности внедрения роботов Сингапур, Германия, Япония и Швеция. По общему количеству устанавливаемых роботов в год первенство принадлежит Китаю. На втором месте - Южная Корея, третье у Японии, четвёртое - у США. В Европе лидирует Германия.</a:t>
            </a:r>
          </a:p>
          <a:p>
            <a:r>
              <a:rPr lang="ru-RU" dirty="0" smtClean="0"/>
              <a:t> В Японии машины уже не только выполняют рядовые операции на заводах, готовят и проводят домашнюю уборку – они отлично танцуют, играют в шахматы, а главное обучаются. Именно обучаемый искусственный интеллект становится главным конкурентом человека в борьбе за рабочее место. Зачем работодателю нанимать на работу оператора ЧПУ, если машине не нужно платить зарплату и нет никакой необходимости контролировать ее – роботы едва ли будут пытаться что-то украсть, едва ли будут халатными.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1. Водитель общественного транспорта</a:t>
            </a:r>
          </a:p>
          <a:p>
            <a:r>
              <a:rPr lang="ru-RU" dirty="0" smtClean="0"/>
              <a:t>Метро без машиниста уже ходит в Дубае. Думаю, в течение 10 лет появятся беспилотные автобусы на улицах передовых стран. Пока этому мешают юридические препоны и консерватизм общества.</a:t>
            </a:r>
          </a:p>
          <a:p>
            <a:r>
              <a:rPr lang="ru-RU" b="1" dirty="0" smtClean="0"/>
              <a:t>2. Курьер</a:t>
            </a:r>
          </a:p>
          <a:p>
            <a:r>
              <a:rPr lang="ru-RU" dirty="0" err="1" smtClean="0"/>
              <a:t>Дроны</a:t>
            </a:r>
            <a:r>
              <a:rPr lang="ru-RU" dirty="0" smtClean="0"/>
              <a:t> уже успешно могут доставлять небольшие посылки. Беспилотный автомобиль также может привезти товар к вашему подъезду. Возможно, вам потребуется грузчики (например, вы заказали шкаф), но эту обязанности могут взять сборщики мебели (используя </a:t>
            </a:r>
            <a:r>
              <a:rPr lang="ru-RU" dirty="0" err="1" smtClean="0"/>
              <a:t>экзоскелет</a:t>
            </a:r>
            <a:r>
              <a:rPr lang="ru-RU" dirty="0" smtClean="0"/>
              <a:t>).</a:t>
            </a:r>
          </a:p>
          <a:p>
            <a:r>
              <a:rPr lang="ru-RU" b="1" dirty="0" smtClean="0"/>
              <a:t>3. Бухгалтер</a:t>
            </a:r>
          </a:p>
          <a:p>
            <a:r>
              <a:rPr lang="ru-RU" dirty="0" smtClean="0"/>
              <a:t>Множество сервисов планирования личных и корпоративных финансов позволяют сдать любой отчет и запланировать график доходов / расходов. Впрочем, в спорные моменты вам потребуется бухгалтер или юрист более высокой квалификации, чем способна дать машина. Но тогда эта профессия эволюционирует: на замену выполняющим монотонные операции </a:t>
            </a:r>
            <a:r>
              <a:rPr lang="ru-RU" dirty="0" err="1" smtClean="0"/>
              <a:t>невовлечённым</a:t>
            </a:r>
            <a:r>
              <a:rPr lang="ru-RU" dirty="0" smtClean="0"/>
              <a:t> дамам придут амбициозные молодые люди.</a:t>
            </a:r>
          </a:p>
          <a:p>
            <a:r>
              <a:rPr lang="ru-RU" b="1" dirty="0" smtClean="0"/>
              <a:t>4. Помощник юриста</a:t>
            </a:r>
          </a:p>
          <a:p>
            <a:r>
              <a:rPr lang="ru-RU" dirty="0" smtClean="0"/>
              <a:t>Та же ситуация, что и с бухгалтерами: «перекладывать» документы сможет и робот. Поэтому сразу придется проходить интенсивную практику и доказывать свой превосходный интеллект. Думаю, корпоративный бизнес с радостью воспримет идею оптимизации расходов, а вот в госорганах точно будет высокий уровень сопротивления изменениям. Помимо этого для занятия многих должностей требуется юридический стаж; его получение в новых реалиях станет все труднее. Но усилив отбор, в профессии останутся лучшие из лучших.</a:t>
            </a:r>
          </a:p>
          <a:p>
            <a:r>
              <a:rPr lang="ru-RU" b="1" dirty="0" smtClean="0"/>
              <a:t>5. Повар / работник сферы быстрого питания</a:t>
            </a:r>
          </a:p>
          <a:p>
            <a:r>
              <a:rPr lang="ru-RU" dirty="0" smtClean="0"/>
              <a:t>В данном пункте я рассматриваю поваров низкой квалификации, которые выполняют однотипные действия, например, стоят на раздаче, жарят котлеты или собирают </a:t>
            </a:r>
            <a:r>
              <a:rPr lang="ru-RU" dirty="0" err="1" smtClean="0"/>
              <a:t>бургеры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Таким образом, некогда популярная первая профессия молодых людей уйдет в прошлое. Но поварам на кухнях ресторанов не стоит расслабляться: уже тестируются решения, которые могут заменить человека. Остается один вариант – проявлять креативность, придумывать, изобретать – все, что не может сделать машина.</a:t>
            </a:r>
          </a:p>
          <a:p>
            <a:r>
              <a:rPr lang="ru-RU" b="1" dirty="0" smtClean="0"/>
              <a:t>6. Кассир</a:t>
            </a:r>
          </a:p>
          <a:p>
            <a:r>
              <a:rPr lang="ru-RU" dirty="0" smtClean="0"/>
              <a:t>Уже сейчас в США Макдональдс отменил в некоторых заведениях кассиров автоматами, где вы с помощью </a:t>
            </a:r>
            <a:r>
              <a:rPr lang="ru-RU" dirty="0" err="1" smtClean="0"/>
              <a:t>тачскрина</a:t>
            </a:r>
            <a:r>
              <a:rPr lang="ru-RU" dirty="0" smtClean="0"/>
              <a:t> выбираете заказ, оплачиваете картой (можно бесконтактной) и идете получать его. По подсчетам Макдональдс, это существенно сократило затраты на персонал, а также избавило от споров с сотрудниками: робот не просит повышения зарплаты.</a:t>
            </a:r>
          </a:p>
          <a:p>
            <a:r>
              <a:rPr lang="ru-RU" dirty="0" smtClean="0"/>
              <a:t>Недавно мы зашли в обычный супермаркет (не помню название) купить бутылку воды, и мой муж увидел автоматическую кассу. Как любитель тестировать новое, он смело подошел, отсканировал штрих код бутылки, оплатил картой и направился к выходу из магазина. Все это заняло 30 секунд, тогда как очередь в кассе была 5 человек.</a:t>
            </a:r>
          </a:p>
          <a:p>
            <a:r>
              <a:rPr lang="ru-RU" b="1" dirty="0" smtClean="0"/>
              <a:t>7. Финансовый консультант</a:t>
            </a:r>
          </a:p>
          <a:p>
            <a:r>
              <a:rPr lang="ru-RU" dirty="0" smtClean="0"/>
              <a:t>Загляните в </a:t>
            </a:r>
            <a:r>
              <a:rPr lang="ru-RU" dirty="0" err="1" smtClean="0"/>
              <a:t>appstore</a:t>
            </a:r>
            <a:r>
              <a:rPr lang="ru-RU" dirty="0" smtClean="0"/>
              <a:t> или </a:t>
            </a:r>
            <a:r>
              <a:rPr lang="ru-RU" dirty="0" err="1" smtClean="0"/>
              <a:t>play</a:t>
            </a:r>
            <a:r>
              <a:rPr lang="ru-RU" dirty="0" smtClean="0"/>
              <a:t> </a:t>
            </a:r>
            <a:r>
              <a:rPr lang="ru-RU" dirty="0" err="1" smtClean="0"/>
              <a:t>market</a:t>
            </a:r>
            <a:r>
              <a:rPr lang="ru-RU" dirty="0" smtClean="0"/>
              <a:t> по теме финансы – вы увидите десятки приложений по личному и корпоративному учету. Они умеют «общаться» с вашим банком, они </a:t>
            </a:r>
            <a:r>
              <a:rPr lang="ru-RU" dirty="0" err="1" smtClean="0"/>
              <a:t>игрофицированы</a:t>
            </a:r>
            <a:r>
              <a:rPr lang="ru-RU" dirty="0" smtClean="0"/>
              <a:t> и дают финансовые советы. Главное – не лениться и тогда вы достигните своей цели.</a:t>
            </a:r>
          </a:p>
          <a:p>
            <a:r>
              <a:rPr lang="ru-RU" dirty="0" smtClean="0"/>
              <a:t>Если вы уже финансово обеспеченный человек и думаете об инвестициях, то можете это делать прямо в личном кабинете вашего банка на сайте или в мобильном приложении. Это экономит ваше время и дает понятные условия. Также вы сейчас можете зарегистрироваться на бирже и попробовать свои силы в управлении различными инструментами. Московская биржа часто проводит обучающие семинары.</a:t>
            </a:r>
          </a:p>
          <a:p>
            <a:r>
              <a:rPr lang="ru-RU" dirty="0" smtClean="0"/>
              <a:t>Налоги сейчас также можно рассчитать через сайты и там же их отправить в налоговую.</a:t>
            </a:r>
          </a:p>
          <a:p>
            <a:r>
              <a:rPr lang="ru-RU" b="1" dirty="0" smtClean="0"/>
              <a:t>8. Банковский работник</a:t>
            </a:r>
          </a:p>
          <a:p>
            <a:r>
              <a:rPr lang="ru-RU" dirty="0" smtClean="0"/>
              <a:t>Мне кажется, мы все рано или поздно перейдем на мобильный банкинг и безналичный расчет. Сейчас расплатиться картой можно практически везде, популярность набирает технология NFC. Зарплату наличными хороший работодатель не платит, а некоторые </a:t>
            </a:r>
            <a:r>
              <a:rPr lang="ru-RU" dirty="0" err="1" smtClean="0"/>
              <a:t>фрилансеры</a:t>
            </a:r>
            <a:r>
              <a:rPr lang="ru-RU" dirty="0" smtClean="0"/>
              <a:t> в Таиланде вообще видят свой заработок только в виде электронных денег.</a:t>
            </a:r>
          </a:p>
          <a:p>
            <a:r>
              <a:rPr lang="ru-RU" b="1" dirty="0" smtClean="0"/>
              <a:t>9. </a:t>
            </a:r>
            <a:r>
              <a:rPr lang="ru-RU" b="1" dirty="0" err="1" smtClean="0"/>
              <a:t>Телемаркетинг</a:t>
            </a:r>
            <a:endParaRPr lang="ru-RU" b="1" dirty="0" smtClean="0"/>
          </a:p>
          <a:p>
            <a:r>
              <a:rPr lang="ru-RU" dirty="0" smtClean="0"/>
              <a:t>В первой половине 2000-х крупный банк пытался внедрить полностью роботизированный </a:t>
            </a:r>
            <a:r>
              <a:rPr lang="ru-RU" dirty="0" err="1" smtClean="0"/>
              <a:t>телебанк</a:t>
            </a:r>
            <a:r>
              <a:rPr lang="ru-RU" dirty="0" smtClean="0"/>
              <a:t>. Но идея провалилась, люди долго слушали инструкции и не могли найти ответ. Сейчас технологии поднялись на новый уровень, происходит бум </a:t>
            </a:r>
            <a:r>
              <a:rPr lang="ru-RU" dirty="0" err="1" smtClean="0"/>
              <a:t>нейросетей</a:t>
            </a:r>
            <a:r>
              <a:rPr lang="ru-RU" dirty="0" smtClean="0"/>
              <a:t>. Думаю, что робот может анализировать и распознавать аудиозаписи разговоров и на основе их давать решения для реальных пользователей. Чем больше робот будет «учиться», тем дешевле станет продукт и больше компаний на него перейдут.</a:t>
            </a:r>
          </a:p>
          <a:p>
            <a:r>
              <a:rPr lang="ru-RU" dirty="0" smtClean="0"/>
              <a:t>Ваша профессия и вы лично в безопасности, пока вы можете решить то, что не может сделать робот. Это могут быть нестандартные клиентские запросы, юридические коллизии, ну и конечно создание самих роботов. Остальным надо учиться этим навыкам.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7254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1. Водитель общественного транспорта</a:t>
            </a:r>
          </a:p>
          <a:p>
            <a:r>
              <a:rPr lang="ru-RU" dirty="0" smtClean="0"/>
              <a:t>Метро без машиниста уже ходит в Дубае. Думаю, в течение 10 лет появятся беспилотные автобусы на улицах передовых стран. Пока этому мешают юридические препоны и консерватизм общества.</a:t>
            </a:r>
          </a:p>
          <a:p>
            <a:r>
              <a:rPr lang="ru-RU" b="1" dirty="0" smtClean="0"/>
              <a:t>2. Курьер</a:t>
            </a:r>
          </a:p>
          <a:p>
            <a:r>
              <a:rPr lang="ru-RU" dirty="0" err="1" smtClean="0"/>
              <a:t>Дроны</a:t>
            </a:r>
            <a:r>
              <a:rPr lang="ru-RU" dirty="0" smtClean="0"/>
              <a:t> уже успешно могут доставлять небольшие посылки. Беспилотный автомобиль также может привезти товар к вашему подъезду. Возможно, вам потребуется грузчики (например, вы заказали шкаф), но эту обязанности могут взять сборщики мебели (используя </a:t>
            </a:r>
            <a:r>
              <a:rPr lang="ru-RU" dirty="0" err="1" smtClean="0"/>
              <a:t>экзоскелет</a:t>
            </a:r>
            <a:r>
              <a:rPr lang="ru-RU" dirty="0" smtClean="0"/>
              <a:t>).</a:t>
            </a:r>
          </a:p>
          <a:p>
            <a:r>
              <a:rPr lang="ru-RU" b="1" dirty="0" smtClean="0"/>
              <a:t>3. Бухгалтер</a:t>
            </a:r>
          </a:p>
          <a:p>
            <a:r>
              <a:rPr lang="ru-RU" dirty="0" smtClean="0"/>
              <a:t>Множество сервисов планирования личных и корпоративных финансов позволяют сдать любой отчет и запланировать график доходов / расходов. Впрочем, в спорные моменты вам потребуется бухгалтер или юрист более высокой квалификации, чем способна дать машина. Но тогда эта профессия эволюционирует: на замену выполняющим монотонные операции </a:t>
            </a:r>
            <a:r>
              <a:rPr lang="ru-RU" dirty="0" err="1" smtClean="0"/>
              <a:t>невовлечённым</a:t>
            </a:r>
            <a:r>
              <a:rPr lang="ru-RU" dirty="0" smtClean="0"/>
              <a:t> дамам придут амбициозные молодые люди.</a:t>
            </a:r>
          </a:p>
          <a:p>
            <a:r>
              <a:rPr lang="ru-RU" b="1" dirty="0" smtClean="0"/>
              <a:t>4. Помощник юриста</a:t>
            </a:r>
          </a:p>
          <a:p>
            <a:r>
              <a:rPr lang="ru-RU" dirty="0" smtClean="0"/>
              <a:t>Та же ситуация, что и с бухгалтерами: «перекладывать» документы сможет и робот. Поэтому сразу придется проходить интенсивную практику и доказывать свой превосходный интеллект. Думаю, корпоративный бизнес с радостью воспримет идею оптимизации расходов, а вот в госорганах точно будет высокий уровень сопротивления изменениям. Помимо этого для занятия многих должностей требуется юридический стаж; его получение в новых реалиях станет все труднее. Но усилив отбор, в профессии останутся лучшие из лучших.</a:t>
            </a:r>
          </a:p>
          <a:p>
            <a:r>
              <a:rPr lang="ru-RU" b="1" dirty="0" smtClean="0"/>
              <a:t>5. Повар / работник сферы быстрого питания</a:t>
            </a:r>
          </a:p>
          <a:p>
            <a:r>
              <a:rPr lang="ru-RU" dirty="0" smtClean="0"/>
              <a:t>В данном пункте я рассматриваю поваров низкой квалификации, которые выполняют однотипные действия, например, стоят на раздаче, жарят котлеты или собирают </a:t>
            </a:r>
            <a:r>
              <a:rPr lang="ru-RU" dirty="0" err="1" smtClean="0"/>
              <a:t>бургеры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Таким образом, некогда популярная первая профессия молодых людей уйдет в прошлое. Но поварам на кухнях ресторанов не стоит расслабляться: уже тестируются решения, которые могут заменить человека. Остается один вариант – проявлять креативность, придумывать, изобретать – все, что не может сделать машина.</a:t>
            </a:r>
          </a:p>
          <a:p>
            <a:r>
              <a:rPr lang="ru-RU" b="1" dirty="0" smtClean="0"/>
              <a:t>6. Кассир</a:t>
            </a:r>
          </a:p>
          <a:p>
            <a:r>
              <a:rPr lang="ru-RU" dirty="0" smtClean="0"/>
              <a:t>Уже сейчас в США Макдональдс отменил в некоторых заведениях кассиров автоматами, где вы с помощью </a:t>
            </a:r>
            <a:r>
              <a:rPr lang="ru-RU" dirty="0" err="1" smtClean="0"/>
              <a:t>тачскрина</a:t>
            </a:r>
            <a:r>
              <a:rPr lang="ru-RU" dirty="0" smtClean="0"/>
              <a:t> выбираете заказ, оплачиваете картой (можно бесконтактной) и идете получать его. По подсчетам Макдональдс, это существенно сократило затраты на персонал, а также избавило от споров с сотрудниками: робот не просит повышения зарплаты.</a:t>
            </a:r>
          </a:p>
          <a:p>
            <a:r>
              <a:rPr lang="ru-RU" dirty="0" smtClean="0"/>
              <a:t>Недавно мы зашли в обычный супермаркет (не помню название) купить бутылку воды, и мой муж увидел автоматическую кассу. Как любитель тестировать новое, он смело подошел, отсканировал штрих код бутылки, оплатил картой и направился к выходу из магазина. Все это заняло 30 секунд, тогда как очередь в кассе была 5 человек.</a:t>
            </a:r>
          </a:p>
          <a:p>
            <a:r>
              <a:rPr lang="ru-RU" b="1" dirty="0" smtClean="0"/>
              <a:t>7. Финансовый консультант</a:t>
            </a:r>
          </a:p>
          <a:p>
            <a:r>
              <a:rPr lang="ru-RU" dirty="0" smtClean="0"/>
              <a:t>Загляните в </a:t>
            </a:r>
            <a:r>
              <a:rPr lang="ru-RU" dirty="0" err="1" smtClean="0"/>
              <a:t>appstore</a:t>
            </a:r>
            <a:r>
              <a:rPr lang="ru-RU" dirty="0" smtClean="0"/>
              <a:t> или </a:t>
            </a:r>
            <a:r>
              <a:rPr lang="ru-RU" dirty="0" err="1" smtClean="0"/>
              <a:t>play</a:t>
            </a:r>
            <a:r>
              <a:rPr lang="ru-RU" dirty="0" smtClean="0"/>
              <a:t> </a:t>
            </a:r>
            <a:r>
              <a:rPr lang="ru-RU" dirty="0" err="1" smtClean="0"/>
              <a:t>market</a:t>
            </a:r>
            <a:r>
              <a:rPr lang="ru-RU" dirty="0" smtClean="0"/>
              <a:t> по теме финансы – вы увидите десятки приложений по личному и корпоративному учету. Они умеют «общаться» с вашим банком, они </a:t>
            </a:r>
            <a:r>
              <a:rPr lang="ru-RU" dirty="0" err="1" smtClean="0"/>
              <a:t>игрофицированы</a:t>
            </a:r>
            <a:r>
              <a:rPr lang="ru-RU" dirty="0" smtClean="0"/>
              <a:t> и дают финансовые советы. Главное – не лениться и тогда вы достигните своей цели.</a:t>
            </a:r>
          </a:p>
          <a:p>
            <a:r>
              <a:rPr lang="ru-RU" dirty="0" smtClean="0"/>
              <a:t>Если вы уже финансово обеспеченный человек и думаете об инвестициях, то можете это делать прямо в личном кабинете вашего банка на сайте или в мобильном приложении. Это экономит ваше время и дает понятные условия. Также вы сейчас можете зарегистрироваться на бирже и попробовать свои силы в управлении различными инструментами. Московская биржа часто проводит обучающие семинары.</a:t>
            </a:r>
          </a:p>
          <a:p>
            <a:r>
              <a:rPr lang="ru-RU" dirty="0" smtClean="0"/>
              <a:t>Налоги сейчас также можно рассчитать через сайты и там же их отправить в налоговую.</a:t>
            </a:r>
          </a:p>
          <a:p>
            <a:r>
              <a:rPr lang="ru-RU" b="1" dirty="0" smtClean="0"/>
              <a:t>8. Банковский работник</a:t>
            </a:r>
          </a:p>
          <a:p>
            <a:r>
              <a:rPr lang="ru-RU" dirty="0" smtClean="0"/>
              <a:t>Мне кажется, мы все рано или поздно перейдем на мобильный банкинг и безналичный расчет. Сейчас расплатиться картой можно практически везде, популярность набирает технология NFC. Зарплату наличными хороший работодатель не платит, а некоторые </a:t>
            </a:r>
            <a:r>
              <a:rPr lang="ru-RU" dirty="0" err="1" smtClean="0"/>
              <a:t>фрилансеры</a:t>
            </a:r>
            <a:r>
              <a:rPr lang="ru-RU" dirty="0" smtClean="0"/>
              <a:t> в Таиланде вообще видят свой заработок только в виде электронных денег.</a:t>
            </a:r>
          </a:p>
          <a:p>
            <a:r>
              <a:rPr lang="ru-RU" b="1" dirty="0" smtClean="0"/>
              <a:t>9. </a:t>
            </a:r>
            <a:r>
              <a:rPr lang="ru-RU" b="1" dirty="0" err="1" smtClean="0"/>
              <a:t>Телемаркетинг</a:t>
            </a:r>
            <a:endParaRPr lang="ru-RU" b="1" dirty="0" smtClean="0"/>
          </a:p>
          <a:p>
            <a:r>
              <a:rPr lang="ru-RU" dirty="0" smtClean="0"/>
              <a:t>В первой половине 2000-х крупный банк пытался внедрить полностью роботизированный </a:t>
            </a:r>
            <a:r>
              <a:rPr lang="ru-RU" dirty="0" err="1" smtClean="0"/>
              <a:t>телебанк</a:t>
            </a:r>
            <a:r>
              <a:rPr lang="ru-RU" dirty="0" smtClean="0"/>
              <a:t>. Но идея провалилась, люди долго слушали инструкции и не могли найти ответ. Сейчас технологии поднялись на новый уровень, происходит бум </a:t>
            </a:r>
            <a:r>
              <a:rPr lang="ru-RU" dirty="0" err="1" smtClean="0"/>
              <a:t>нейросетей</a:t>
            </a:r>
            <a:r>
              <a:rPr lang="ru-RU" dirty="0" smtClean="0"/>
              <a:t>. Думаю, что робот может анализировать и распознавать аудиозаписи разговоров и на основе их давать решения для реальных пользователей. Чем больше робот будет «учиться», тем дешевле станет продукт и больше компаний на него перейдут.</a:t>
            </a:r>
          </a:p>
          <a:p>
            <a:r>
              <a:rPr lang="ru-RU" dirty="0" smtClean="0"/>
              <a:t>Ваша профессия и вы лично в безопасности, пока вы можете решить то, что не может сделать робот. Это могут быть нестандартные клиентские запросы, юридические коллизии, ну и конечно создание самих роботов. Остальным надо учиться этим навыкам.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851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1. Водитель общественного транспорта</a:t>
            </a:r>
          </a:p>
          <a:p>
            <a:r>
              <a:rPr lang="ru-RU" dirty="0" smtClean="0"/>
              <a:t>Метро без машиниста уже ходит в Дубае. Думаю, в течение 10 лет появятся беспилотные автобусы на улицах передовых стран. Пока этому мешают юридические препоны и консерватизм общества.</a:t>
            </a:r>
          </a:p>
          <a:p>
            <a:r>
              <a:rPr lang="ru-RU" b="1" dirty="0" smtClean="0"/>
              <a:t>2. Курьер</a:t>
            </a:r>
          </a:p>
          <a:p>
            <a:r>
              <a:rPr lang="ru-RU" dirty="0" err="1" smtClean="0"/>
              <a:t>Дроны</a:t>
            </a:r>
            <a:r>
              <a:rPr lang="ru-RU" dirty="0" smtClean="0"/>
              <a:t> уже успешно могут доставлять небольшие посылки. Беспилотный автомобиль также может привезти товар к вашему подъезду. Возможно, вам потребуется грузчики (например, вы заказали шкаф), но эту обязанности могут взять сборщики мебели (используя </a:t>
            </a:r>
            <a:r>
              <a:rPr lang="ru-RU" dirty="0" err="1" smtClean="0"/>
              <a:t>экзоскелет</a:t>
            </a:r>
            <a:r>
              <a:rPr lang="ru-RU" dirty="0" smtClean="0"/>
              <a:t>).</a:t>
            </a:r>
          </a:p>
          <a:p>
            <a:r>
              <a:rPr lang="ru-RU" b="1" dirty="0" smtClean="0"/>
              <a:t>3. Бухгалтер</a:t>
            </a:r>
          </a:p>
          <a:p>
            <a:r>
              <a:rPr lang="ru-RU" dirty="0" smtClean="0"/>
              <a:t>Множество сервисов планирования личных и корпоративных финансов позволяют сдать любой отчет и запланировать график доходов / расходов. Впрочем, в спорные моменты вам потребуется бухгалтер или юрист более высокой квалификации, чем способна дать машина. Но тогда эта профессия эволюционирует: на замену выполняющим монотонные операции </a:t>
            </a:r>
            <a:r>
              <a:rPr lang="ru-RU" dirty="0" err="1" smtClean="0"/>
              <a:t>невовлечённым</a:t>
            </a:r>
            <a:r>
              <a:rPr lang="ru-RU" dirty="0" smtClean="0"/>
              <a:t> дамам придут амбициозные молодые люди.</a:t>
            </a:r>
          </a:p>
          <a:p>
            <a:r>
              <a:rPr lang="ru-RU" b="1" dirty="0" smtClean="0"/>
              <a:t>4. Помощник юриста</a:t>
            </a:r>
          </a:p>
          <a:p>
            <a:r>
              <a:rPr lang="ru-RU" dirty="0" smtClean="0"/>
              <a:t>Та же ситуация, что и с бухгалтерами: «перекладывать» документы сможет и робот. Поэтому сразу придется проходить интенсивную практику и доказывать свой превосходный интеллект. Думаю, корпоративный бизнес с радостью воспримет идею оптимизации расходов, а вот в госорганах точно будет высокий уровень сопротивления изменениям. Помимо этого для занятия многих должностей требуется юридический стаж; его получение в новых реалиях станет все труднее. Но усилив отбор, в профессии останутся лучшие из лучших.</a:t>
            </a:r>
          </a:p>
          <a:p>
            <a:r>
              <a:rPr lang="ru-RU" b="1" dirty="0" smtClean="0"/>
              <a:t>5. Повар / работник сферы быстрого питания</a:t>
            </a:r>
          </a:p>
          <a:p>
            <a:r>
              <a:rPr lang="ru-RU" dirty="0" smtClean="0"/>
              <a:t>В данном пункте я рассматриваю поваров низкой квалификации, которые выполняют однотипные действия, например, стоят на раздаче, жарят котлеты или собирают </a:t>
            </a:r>
            <a:r>
              <a:rPr lang="ru-RU" dirty="0" err="1" smtClean="0"/>
              <a:t>бургеры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Таким образом, некогда популярная первая профессия молодых людей уйдет в прошлое. Но поварам на кухнях ресторанов не стоит расслабляться: уже тестируются решения, которые могут заменить человека. Остается один вариант – проявлять креативность, придумывать, изобретать – все, что не может сделать машина.</a:t>
            </a:r>
          </a:p>
          <a:p>
            <a:r>
              <a:rPr lang="ru-RU" b="1" dirty="0" smtClean="0"/>
              <a:t>6. Кассир</a:t>
            </a:r>
          </a:p>
          <a:p>
            <a:r>
              <a:rPr lang="ru-RU" dirty="0" smtClean="0"/>
              <a:t>Уже сейчас в США Макдональдс отменил в некоторых заведениях кассиров автоматами, где вы с помощью </a:t>
            </a:r>
            <a:r>
              <a:rPr lang="ru-RU" dirty="0" err="1" smtClean="0"/>
              <a:t>тачскрина</a:t>
            </a:r>
            <a:r>
              <a:rPr lang="ru-RU" dirty="0" smtClean="0"/>
              <a:t> выбираете заказ, оплачиваете картой (можно бесконтактной) и идете получать его. По подсчетам Макдональдс, это существенно сократило затраты на персонал, а также избавило от споров с сотрудниками: робот не просит повышения зарплаты.</a:t>
            </a:r>
          </a:p>
          <a:p>
            <a:r>
              <a:rPr lang="ru-RU" dirty="0" smtClean="0"/>
              <a:t>Недавно мы зашли в обычный супермаркет (не помню название) купить бутылку воды, и мой муж увидел автоматическую кассу. Как любитель тестировать новое, он смело подошел, отсканировал штрих код бутылки, оплатил картой и направился к выходу из магазина. Все это заняло 30 секунд, тогда как очередь в кассе была 5 человек.</a:t>
            </a:r>
          </a:p>
          <a:p>
            <a:r>
              <a:rPr lang="ru-RU" b="1" dirty="0" smtClean="0"/>
              <a:t>7. Финансовый консультант</a:t>
            </a:r>
          </a:p>
          <a:p>
            <a:r>
              <a:rPr lang="ru-RU" dirty="0" smtClean="0"/>
              <a:t>Загляните в </a:t>
            </a:r>
            <a:r>
              <a:rPr lang="ru-RU" dirty="0" err="1" smtClean="0"/>
              <a:t>appstore</a:t>
            </a:r>
            <a:r>
              <a:rPr lang="ru-RU" dirty="0" smtClean="0"/>
              <a:t> или </a:t>
            </a:r>
            <a:r>
              <a:rPr lang="ru-RU" dirty="0" err="1" smtClean="0"/>
              <a:t>play</a:t>
            </a:r>
            <a:r>
              <a:rPr lang="ru-RU" dirty="0" smtClean="0"/>
              <a:t> </a:t>
            </a:r>
            <a:r>
              <a:rPr lang="ru-RU" dirty="0" err="1" smtClean="0"/>
              <a:t>market</a:t>
            </a:r>
            <a:r>
              <a:rPr lang="ru-RU" dirty="0" smtClean="0"/>
              <a:t> по теме финансы – вы увидите десятки приложений по личному и корпоративному учету. Они умеют «общаться» с вашим банком, они </a:t>
            </a:r>
            <a:r>
              <a:rPr lang="ru-RU" dirty="0" err="1" smtClean="0"/>
              <a:t>игрофицированы</a:t>
            </a:r>
            <a:r>
              <a:rPr lang="ru-RU" dirty="0" smtClean="0"/>
              <a:t> и дают финансовые советы. Главное – не лениться и тогда вы достигните своей цели.</a:t>
            </a:r>
          </a:p>
          <a:p>
            <a:r>
              <a:rPr lang="ru-RU" dirty="0" smtClean="0"/>
              <a:t>Если вы уже финансово обеспеченный человек и думаете об инвестициях, то можете это делать прямо в личном кабинете вашего банка на сайте или в мобильном приложении. Это экономит ваше время и дает понятные условия. Также вы сейчас можете зарегистрироваться на бирже и попробовать свои силы в управлении различными инструментами. Московская биржа часто проводит обучающие семинары.</a:t>
            </a:r>
          </a:p>
          <a:p>
            <a:r>
              <a:rPr lang="ru-RU" dirty="0" smtClean="0"/>
              <a:t>Налоги сейчас также можно рассчитать через сайты и там же их отправить в налоговую.</a:t>
            </a:r>
          </a:p>
          <a:p>
            <a:r>
              <a:rPr lang="ru-RU" b="1" dirty="0" smtClean="0"/>
              <a:t>8. Банковский работник</a:t>
            </a:r>
          </a:p>
          <a:p>
            <a:r>
              <a:rPr lang="ru-RU" dirty="0" smtClean="0"/>
              <a:t>Мне кажется, мы все рано или поздно перейдем на мобильный банкинг и безналичный расчет. Сейчас расплатиться картой можно практически везде, популярность набирает технология NFC. Зарплату наличными хороший работодатель не платит, а некоторые </a:t>
            </a:r>
            <a:r>
              <a:rPr lang="ru-RU" dirty="0" err="1" smtClean="0"/>
              <a:t>фрилансеры</a:t>
            </a:r>
            <a:r>
              <a:rPr lang="ru-RU" dirty="0" smtClean="0"/>
              <a:t> в Таиланде вообще видят свой заработок только в виде электронных денег.</a:t>
            </a:r>
          </a:p>
          <a:p>
            <a:r>
              <a:rPr lang="ru-RU" b="1" dirty="0" smtClean="0"/>
              <a:t>9. </a:t>
            </a:r>
            <a:r>
              <a:rPr lang="ru-RU" b="1" dirty="0" err="1" smtClean="0"/>
              <a:t>Телемаркетинг</a:t>
            </a:r>
            <a:endParaRPr lang="ru-RU" b="1" dirty="0" smtClean="0"/>
          </a:p>
          <a:p>
            <a:r>
              <a:rPr lang="ru-RU" dirty="0" smtClean="0"/>
              <a:t>В первой половине 2000-х крупный банк пытался внедрить полностью роботизированный </a:t>
            </a:r>
            <a:r>
              <a:rPr lang="ru-RU" dirty="0" err="1" smtClean="0"/>
              <a:t>телебанк</a:t>
            </a:r>
            <a:r>
              <a:rPr lang="ru-RU" dirty="0" smtClean="0"/>
              <a:t>. Но идея провалилась, люди долго слушали инструкции и не могли найти ответ. Сейчас технологии поднялись на новый уровень, происходит бум </a:t>
            </a:r>
            <a:r>
              <a:rPr lang="ru-RU" dirty="0" err="1" smtClean="0"/>
              <a:t>нейросетей</a:t>
            </a:r>
            <a:r>
              <a:rPr lang="ru-RU" dirty="0" smtClean="0"/>
              <a:t>. Думаю, что робот может анализировать и распознавать аудиозаписи разговоров и на основе их давать решения для реальных пользователей. Чем больше робот будет «учиться», тем дешевле станет продукт и больше компаний на него перейдут.</a:t>
            </a:r>
          </a:p>
          <a:p>
            <a:r>
              <a:rPr lang="ru-RU" dirty="0" smtClean="0"/>
              <a:t>Ваша профессия и вы лично в безопасности, пока вы можете решить то, что не может сделать робот. Это могут быть нестандартные клиентские запросы, юридические коллизии, ну и конечно создание самих роботов. Остальным надо учиться этим навыкам.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072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1. Водитель общественного транспорта</a:t>
            </a:r>
          </a:p>
          <a:p>
            <a:r>
              <a:rPr lang="ru-RU" dirty="0" smtClean="0"/>
              <a:t>Метро без машиниста уже ходит в Дубае. Думаю, в течение 10 лет появятся беспилотные автобусы на улицах передовых стран. Пока этому мешают юридические препоны и консерватизм общества.</a:t>
            </a:r>
          </a:p>
          <a:p>
            <a:r>
              <a:rPr lang="ru-RU" b="1" dirty="0" smtClean="0"/>
              <a:t>2. Курьер</a:t>
            </a:r>
          </a:p>
          <a:p>
            <a:r>
              <a:rPr lang="ru-RU" dirty="0" err="1" smtClean="0"/>
              <a:t>Дроны</a:t>
            </a:r>
            <a:r>
              <a:rPr lang="ru-RU" dirty="0" smtClean="0"/>
              <a:t> уже успешно могут доставлять небольшие посылки. Беспилотный автомобиль также может привезти товар к вашему подъезду. Возможно, вам потребуется грузчики (например, вы заказали шкаф), но эту обязанности могут взять сборщики мебели (используя </a:t>
            </a:r>
            <a:r>
              <a:rPr lang="ru-RU" dirty="0" err="1" smtClean="0"/>
              <a:t>экзоскелет</a:t>
            </a:r>
            <a:r>
              <a:rPr lang="ru-RU" dirty="0" smtClean="0"/>
              <a:t>).</a:t>
            </a:r>
          </a:p>
          <a:p>
            <a:r>
              <a:rPr lang="ru-RU" b="1" dirty="0" smtClean="0"/>
              <a:t>3. Бухгалтер</a:t>
            </a:r>
          </a:p>
          <a:p>
            <a:r>
              <a:rPr lang="ru-RU" dirty="0" smtClean="0"/>
              <a:t>Множество сервисов планирования личных и корпоративных финансов позволяют сдать любой отчет и запланировать график доходов / расходов. Впрочем, в спорные моменты вам потребуется бухгалтер или юрист более высокой квалификации, чем способна дать машина. Но тогда эта профессия эволюционирует: на замену выполняющим монотонные операции </a:t>
            </a:r>
            <a:r>
              <a:rPr lang="ru-RU" dirty="0" err="1" smtClean="0"/>
              <a:t>невовлечённым</a:t>
            </a:r>
            <a:r>
              <a:rPr lang="ru-RU" dirty="0" smtClean="0"/>
              <a:t> дамам придут амбициозные молодые люди.</a:t>
            </a:r>
          </a:p>
          <a:p>
            <a:r>
              <a:rPr lang="ru-RU" b="1" dirty="0" smtClean="0"/>
              <a:t>4. Помощник юриста</a:t>
            </a:r>
          </a:p>
          <a:p>
            <a:r>
              <a:rPr lang="ru-RU" dirty="0" smtClean="0"/>
              <a:t>Та же ситуация, что и с бухгалтерами: «перекладывать» документы сможет и робот. Поэтому сразу придется проходить интенсивную практику и доказывать свой превосходный интеллект. Думаю, корпоративный бизнес с радостью воспримет идею оптимизации расходов, а вот в госорганах точно будет высокий уровень сопротивления изменениям. Помимо этого для занятия многих должностей требуется юридический стаж; его получение в новых реалиях станет все труднее. Но усилив отбор, в профессии останутся лучшие из лучших.</a:t>
            </a:r>
          </a:p>
          <a:p>
            <a:r>
              <a:rPr lang="ru-RU" b="1" dirty="0" smtClean="0"/>
              <a:t>5. Повар / работник сферы быстрого питания</a:t>
            </a:r>
          </a:p>
          <a:p>
            <a:r>
              <a:rPr lang="ru-RU" dirty="0" smtClean="0"/>
              <a:t>В данном пункте я рассматриваю поваров низкой квалификации, которые выполняют однотипные действия, например, стоят на раздаче, жарят котлеты или собирают </a:t>
            </a:r>
            <a:r>
              <a:rPr lang="ru-RU" dirty="0" err="1" smtClean="0"/>
              <a:t>бургеры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Таким образом, некогда популярная первая профессия молодых людей уйдет в прошлое. Но поварам на кухнях ресторанов не стоит расслабляться: уже тестируются решения, которые могут заменить человека. Остается один вариант – проявлять креативность, придумывать, изобретать – все, что не может сделать машина.</a:t>
            </a:r>
          </a:p>
          <a:p>
            <a:r>
              <a:rPr lang="ru-RU" b="1" dirty="0" smtClean="0"/>
              <a:t>6. Кассир</a:t>
            </a:r>
          </a:p>
          <a:p>
            <a:r>
              <a:rPr lang="ru-RU" dirty="0" smtClean="0"/>
              <a:t>Уже сейчас в США Макдональдс отменил в некоторых заведениях кассиров автоматами, где вы с помощью </a:t>
            </a:r>
            <a:r>
              <a:rPr lang="ru-RU" dirty="0" err="1" smtClean="0"/>
              <a:t>тачскрина</a:t>
            </a:r>
            <a:r>
              <a:rPr lang="ru-RU" dirty="0" smtClean="0"/>
              <a:t> выбираете заказ, оплачиваете картой (можно бесконтактной) и идете получать его. По подсчетам Макдональдс, это существенно сократило затраты на персонал, а также избавило от споров с сотрудниками: робот не просит повышения зарплаты.</a:t>
            </a:r>
          </a:p>
          <a:p>
            <a:r>
              <a:rPr lang="ru-RU" dirty="0" smtClean="0"/>
              <a:t>Недавно мы зашли в обычный супермаркет (не помню название) купить бутылку воды, и мой муж увидел автоматическую кассу. Как любитель тестировать новое, он смело подошел, отсканировал штрих код бутылки, оплатил картой и направился к выходу из магазина. Все это заняло 30 секунд, тогда как очередь в кассе была 5 человек.</a:t>
            </a:r>
          </a:p>
          <a:p>
            <a:r>
              <a:rPr lang="ru-RU" b="1" dirty="0" smtClean="0"/>
              <a:t>7. Финансовый консультант</a:t>
            </a:r>
          </a:p>
          <a:p>
            <a:r>
              <a:rPr lang="ru-RU" dirty="0" smtClean="0"/>
              <a:t>Загляните в </a:t>
            </a:r>
            <a:r>
              <a:rPr lang="ru-RU" dirty="0" err="1" smtClean="0"/>
              <a:t>appstore</a:t>
            </a:r>
            <a:r>
              <a:rPr lang="ru-RU" dirty="0" smtClean="0"/>
              <a:t> или </a:t>
            </a:r>
            <a:r>
              <a:rPr lang="ru-RU" dirty="0" err="1" smtClean="0"/>
              <a:t>play</a:t>
            </a:r>
            <a:r>
              <a:rPr lang="ru-RU" dirty="0" smtClean="0"/>
              <a:t> </a:t>
            </a:r>
            <a:r>
              <a:rPr lang="ru-RU" dirty="0" err="1" smtClean="0"/>
              <a:t>market</a:t>
            </a:r>
            <a:r>
              <a:rPr lang="ru-RU" dirty="0" smtClean="0"/>
              <a:t> по теме финансы – вы увидите десятки приложений по личному и корпоративному учету. Они умеют «общаться» с вашим банком, они </a:t>
            </a:r>
            <a:r>
              <a:rPr lang="ru-RU" dirty="0" err="1" smtClean="0"/>
              <a:t>игрофицированы</a:t>
            </a:r>
            <a:r>
              <a:rPr lang="ru-RU" dirty="0" smtClean="0"/>
              <a:t> и дают финансовые советы. Главное – не лениться и тогда вы достигните своей цели.</a:t>
            </a:r>
          </a:p>
          <a:p>
            <a:r>
              <a:rPr lang="ru-RU" dirty="0" smtClean="0"/>
              <a:t>Если вы уже финансово обеспеченный человек и думаете об инвестициях, то можете это делать прямо в личном кабинете вашего банка на сайте или в мобильном приложении. Это экономит ваше время и дает понятные условия. Также вы сейчас можете зарегистрироваться на бирже и попробовать свои силы в управлении различными инструментами. Московская биржа часто проводит обучающие семинары.</a:t>
            </a:r>
          </a:p>
          <a:p>
            <a:r>
              <a:rPr lang="ru-RU" dirty="0" smtClean="0"/>
              <a:t>Налоги сейчас также можно рассчитать через сайты и там же их отправить в налоговую.</a:t>
            </a:r>
          </a:p>
          <a:p>
            <a:r>
              <a:rPr lang="ru-RU" b="1" dirty="0" smtClean="0"/>
              <a:t>8. Банковский работник</a:t>
            </a:r>
          </a:p>
          <a:p>
            <a:r>
              <a:rPr lang="ru-RU" dirty="0" smtClean="0"/>
              <a:t>Мне кажется, мы все рано или поздно перейдем на мобильный банкинг и безналичный расчет. Сейчас расплатиться картой можно практически везде, популярность набирает технология NFC. Зарплату наличными хороший работодатель не платит, а некоторые </a:t>
            </a:r>
            <a:r>
              <a:rPr lang="ru-RU" dirty="0" err="1" smtClean="0"/>
              <a:t>фрилансеры</a:t>
            </a:r>
            <a:r>
              <a:rPr lang="ru-RU" dirty="0" smtClean="0"/>
              <a:t> в Таиланде вообще видят свой заработок только в виде электронных денег.</a:t>
            </a:r>
          </a:p>
          <a:p>
            <a:r>
              <a:rPr lang="ru-RU" b="1" dirty="0" smtClean="0"/>
              <a:t>9. </a:t>
            </a:r>
            <a:r>
              <a:rPr lang="ru-RU" b="1" dirty="0" err="1" smtClean="0"/>
              <a:t>Телемаркетинг</a:t>
            </a:r>
            <a:endParaRPr lang="ru-RU" b="1" dirty="0" smtClean="0"/>
          </a:p>
          <a:p>
            <a:r>
              <a:rPr lang="ru-RU" dirty="0" smtClean="0"/>
              <a:t>В первой половине 2000-х крупный банк пытался внедрить полностью роботизированный </a:t>
            </a:r>
            <a:r>
              <a:rPr lang="ru-RU" dirty="0" err="1" smtClean="0"/>
              <a:t>телебанк</a:t>
            </a:r>
            <a:r>
              <a:rPr lang="ru-RU" dirty="0" smtClean="0"/>
              <a:t>. Но идея провалилась, люди долго слушали инструкции и не могли найти ответ. Сейчас технологии поднялись на новый уровень, происходит бум </a:t>
            </a:r>
            <a:r>
              <a:rPr lang="ru-RU" dirty="0" err="1" smtClean="0"/>
              <a:t>нейросетей</a:t>
            </a:r>
            <a:r>
              <a:rPr lang="ru-RU" dirty="0" smtClean="0"/>
              <a:t>. Думаю, что робот может анализировать и распознавать аудиозаписи разговоров и на основе их давать решения для реальных пользователей. Чем больше робот будет «учиться», тем дешевле станет продукт и больше компаний на него перейдут.</a:t>
            </a:r>
          </a:p>
          <a:p>
            <a:r>
              <a:rPr lang="ru-RU" dirty="0" smtClean="0"/>
              <a:t>Ваша профессия и вы лично в безопасности, пока вы можете решить то, что не может сделать робот. Это могут быть нестандартные клиентские запросы, юридические коллизии, ну и конечно создание самих роботов. Остальным надо учиться этим навыкам.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08103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1. Водитель общественного транспорта</a:t>
            </a:r>
          </a:p>
          <a:p>
            <a:r>
              <a:rPr lang="ru-RU" dirty="0" smtClean="0"/>
              <a:t>Метро без машиниста уже ходит в Дубае. Думаю, в течение 10 лет появятся беспилотные автобусы на улицах передовых стран. Пока этому мешают юридические препоны и консерватизм общества.</a:t>
            </a:r>
          </a:p>
          <a:p>
            <a:r>
              <a:rPr lang="ru-RU" b="1" dirty="0" smtClean="0"/>
              <a:t>2. Курьер</a:t>
            </a:r>
          </a:p>
          <a:p>
            <a:r>
              <a:rPr lang="ru-RU" dirty="0" err="1" smtClean="0"/>
              <a:t>Дроны</a:t>
            </a:r>
            <a:r>
              <a:rPr lang="ru-RU" dirty="0" smtClean="0"/>
              <a:t> уже успешно могут доставлять небольшие посылки. Беспилотный автомобиль также может привезти товар к вашему подъезду. Возможно, вам потребуется грузчики (например, вы заказали шкаф), но эту обязанности могут взять сборщики мебели (используя </a:t>
            </a:r>
            <a:r>
              <a:rPr lang="ru-RU" dirty="0" err="1" smtClean="0"/>
              <a:t>экзоскелет</a:t>
            </a:r>
            <a:r>
              <a:rPr lang="ru-RU" dirty="0" smtClean="0"/>
              <a:t>).</a:t>
            </a:r>
          </a:p>
          <a:p>
            <a:r>
              <a:rPr lang="ru-RU" b="1" dirty="0" smtClean="0"/>
              <a:t>3. Бухгалтер</a:t>
            </a:r>
          </a:p>
          <a:p>
            <a:r>
              <a:rPr lang="ru-RU" dirty="0" smtClean="0"/>
              <a:t>Множество сервисов планирования личных и корпоративных финансов позволяют сдать любой отчет и запланировать график доходов / расходов. Впрочем, в спорные моменты вам потребуется бухгалтер или юрист более высокой квалификации, чем способна дать машина. Но тогда эта профессия эволюционирует: на замену выполняющим монотонные операции </a:t>
            </a:r>
            <a:r>
              <a:rPr lang="ru-RU" dirty="0" err="1" smtClean="0"/>
              <a:t>невовлечённым</a:t>
            </a:r>
            <a:r>
              <a:rPr lang="ru-RU" dirty="0" smtClean="0"/>
              <a:t> дамам придут амбициозные молодые люди.</a:t>
            </a:r>
          </a:p>
          <a:p>
            <a:r>
              <a:rPr lang="ru-RU" b="1" dirty="0" smtClean="0"/>
              <a:t>4. Помощник юриста</a:t>
            </a:r>
          </a:p>
          <a:p>
            <a:r>
              <a:rPr lang="ru-RU" dirty="0" smtClean="0"/>
              <a:t>Та же ситуация, что и с бухгалтерами: «перекладывать» документы сможет и робот. Поэтому сразу придется проходить интенсивную практику и доказывать свой превосходный интеллект. Думаю, корпоративный бизнес с радостью воспримет идею оптимизации расходов, а вот в госорганах точно будет высокий уровень сопротивления изменениям. Помимо этого для занятия многих должностей требуется юридический стаж; его получение в новых реалиях станет все труднее. Но усилив отбор, в профессии останутся лучшие из лучших.</a:t>
            </a:r>
          </a:p>
          <a:p>
            <a:r>
              <a:rPr lang="ru-RU" b="1" dirty="0" smtClean="0"/>
              <a:t>5. Повар / работник сферы быстрого питания</a:t>
            </a:r>
          </a:p>
          <a:p>
            <a:r>
              <a:rPr lang="ru-RU" dirty="0" smtClean="0"/>
              <a:t>В данном пункте я рассматриваю поваров низкой квалификации, которые выполняют однотипные действия, например, стоят на раздаче, жарят котлеты или собирают </a:t>
            </a:r>
            <a:r>
              <a:rPr lang="ru-RU" dirty="0" err="1" smtClean="0"/>
              <a:t>бургеры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Таким образом, некогда популярная первая профессия молодых людей уйдет в прошлое. Но поварам на кухнях ресторанов не стоит расслабляться: уже тестируются решения, которые могут заменить человека. Остается один вариант – проявлять креативность, придумывать, изобретать – все, что не может сделать машина.</a:t>
            </a:r>
          </a:p>
          <a:p>
            <a:r>
              <a:rPr lang="ru-RU" b="1" dirty="0" smtClean="0"/>
              <a:t>6. Кассир</a:t>
            </a:r>
          </a:p>
          <a:p>
            <a:r>
              <a:rPr lang="ru-RU" dirty="0" smtClean="0"/>
              <a:t>Уже сейчас в США Макдональдс отменил в некоторых заведениях кассиров автоматами, где вы с помощью </a:t>
            </a:r>
            <a:r>
              <a:rPr lang="ru-RU" dirty="0" err="1" smtClean="0"/>
              <a:t>тачскрина</a:t>
            </a:r>
            <a:r>
              <a:rPr lang="ru-RU" dirty="0" smtClean="0"/>
              <a:t> выбираете заказ, оплачиваете картой (можно бесконтактной) и идете получать его. По подсчетам Макдональдс, это существенно сократило затраты на персонал, а также избавило от споров с сотрудниками: робот не просит повышения зарплаты.</a:t>
            </a:r>
          </a:p>
          <a:p>
            <a:r>
              <a:rPr lang="ru-RU" dirty="0" smtClean="0"/>
              <a:t>Недавно мы зашли в обычный супермаркет (не помню название) купить бутылку воды, и мой муж увидел автоматическую кассу. Как любитель тестировать новое, он смело подошел, отсканировал штрих код бутылки, оплатил картой и направился к выходу из магазина. Все это заняло 30 секунд, тогда как очередь в кассе была 5 человек.</a:t>
            </a:r>
          </a:p>
          <a:p>
            <a:r>
              <a:rPr lang="ru-RU" b="1" dirty="0" smtClean="0"/>
              <a:t>7. Финансовый консультант</a:t>
            </a:r>
          </a:p>
          <a:p>
            <a:r>
              <a:rPr lang="ru-RU" dirty="0" smtClean="0"/>
              <a:t>Загляните в </a:t>
            </a:r>
            <a:r>
              <a:rPr lang="ru-RU" dirty="0" err="1" smtClean="0"/>
              <a:t>appstore</a:t>
            </a:r>
            <a:r>
              <a:rPr lang="ru-RU" dirty="0" smtClean="0"/>
              <a:t> или </a:t>
            </a:r>
            <a:r>
              <a:rPr lang="ru-RU" dirty="0" err="1" smtClean="0"/>
              <a:t>play</a:t>
            </a:r>
            <a:r>
              <a:rPr lang="ru-RU" dirty="0" smtClean="0"/>
              <a:t> </a:t>
            </a:r>
            <a:r>
              <a:rPr lang="ru-RU" dirty="0" err="1" smtClean="0"/>
              <a:t>market</a:t>
            </a:r>
            <a:r>
              <a:rPr lang="ru-RU" dirty="0" smtClean="0"/>
              <a:t> по теме финансы – вы увидите десятки приложений по личному и корпоративному учету. Они умеют «общаться» с вашим банком, они </a:t>
            </a:r>
            <a:r>
              <a:rPr lang="ru-RU" dirty="0" err="1" smtClean="0"/>
              <a:t>игрофицированы</a:t>
            </a:r>
            <a:r>
              <a:rPr lang="ru-RU" dirty="0" smtClean="0"/>
              <a:t> и дают финансовые советы. Главное – не лениться и тогда вы достигните своей цели.</a:t>
            </a:r>
          </a:p>
          <a:p>
            <a:r>
              <a:rPr lang="ru-RU" dirty="0" smtClean="0"/>
              <a:t>Если вы уже финансово обеспеченный человек и думаете об инвестициях, то можете это делать прямо в личном кабинете вашего банка на сайте или в мобильном приложении. Это экономит ваше время и дает понятные условия. Также вы сейчас можете зарегистрироваться на бирже и попробовать свои силы в управлении различными инструментами. Московская биржа часто проводит обучающие семинары.</a:t>
            </a:r>
          </a:p>
          <a:p>
            <a:r>
              <a:rPr lang="ru-RU" dirty="0" smtClean="0"/>
              <a:t>Налоги сейчас также можно рассчитать через сайты и там же их отправить в налоговую.</a:t>
            </a:r>
          </a:p>
          <a:p>
            <a:r>
              <a:rPr lang="ru-RU" b="1" dirty="0" smtClean="0"/>
              <a:t>8. Банковский работник</a:t>
            </a:r>
          </a:p>
          <a:p>
            <a:r>
              <a:rPr lang="ru-RU" dirty="0" smtClean="0"/>
              <a:t>Мне кажется, мы все рано или поздно перейдем на мобильный банкинг и безналичный расчет. Сейчас расплатиться картой можно практически везде, популярность набирает технология NFC. Зарплату наличными хороший работодатель не платит, а некоторые </a:t>
            </a:r>
            <a:r>
              <a:rPr lang="ru-RU" dirty="0" err="1" smtClean="0"/>
              <a:t>фрилансеры</a:t>
            </a:r>
            <a:r>
              <a:rPr lang="ru-RU" dirty="0" smtClean="0"/>
              <a:t> в Таиланде вообще видят свой заработок только в виде электронных денег.</a:t>
            </a:r>
          </a:p>
          <a:p>
            <a:r>
              <a:rPr lang="ru-RU" b="1" dirty="0" smtClean="0"/>
              <a:t>9. </a:t>
            </a:r>
            <a:r>
              <a:rPr lang="ru-RU" b="1" dirty="0" err="1" smtClean="0"/>
              <a:t>Телемаркетинг</a:t>
            </a:r>
            <a:endParaRPr lang="ru-RU" b="1" dirty="0" smtClean="0"/>
          </a:p>
          <a:p>
            <a:r>
              <a:rPr lang="ru-RU" dirty="0" smtClean="0"/>
              <a:t>В первой половине 2000-х крупный банк пытался внедрить полностью роботизированный </a:t>
            </a:r>
            <a:r>
              <a:rPr lang="ru-RU" dirty="0" err="1" smtClean="0"/>
              <a:t>телебанк</a:t>
            </a:r>
            <a:r>
              <a:rPr lang="ru-RU" dirty="0" smtClean="0"/>
              <a:t>. Но идея провалилась, люди долго слушали инструкции и не могли найти ответ. Сейчас технологии поднялись на новый уровень, происходит бум </a:t>
            </a:r>
            <a:r>
              <a:rPr lang="ru-RU" dirty="0" err="1" smtClean="0"/>
              <a:t>нейросетей</a:t>
            </a:r>
            <a:r>
              <a:rPr lang="ru-RU" dirty="0" smtClean="0"/>
              <a:t>. Думаю, что робот может анализировать и распознавать аудиозаписи разговоров и на основе их давать решения для реальных пользователей. Чем больше робот будет «учиться», тем дешевле станет продукт и больше компаний на него перейдут.</a:t>
            </a:r>
          </a:p>
          <a:p>
            <a:r>
              <a:rPr lang="ru-RU" dirty="0" smtClean="0"/>
              <a:t>Ваша профессия и вы лично в безопасности, пока вы можете решить то, что не может сделать робот. Это могут быть нестандартные клиентские запросы, юридические коллизии, ну и конечно создание самих роботов. Остальным надо учиться этим навыкам.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8043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/>
              <a:t>1. Водитель общественного транспорта</a:t>
            </a:r>
          </a:p>
          <a:p>
            <a:r>
              <a:rPr lang="ru-RU" dirty="0" smtClean="0"/>
              <a:t>Метро без машиниста уже ходит в Дубае. Думаю, в течение 10 лет появятся беспилотные автобусы на улицах передовых стран. Пока этому мешают юридические препоны и консерватизм общества.</a:t>
            </a:r>
          </a:p>
          <a:p>
            <a:r>
              <a:rPr lang="ru-RU" b="1" dirty="0" smtClean="0"/>
              <a:t>2. Курьер</a:t>
            </a:r>
          </a:p>
          <a:p>
            <a:r>
              <a:rPr lang="ru-RU" dirty="0" err="1" smtClean="0"/>
              <a:t>Дроны</a:t>
            </a:r>
            <a:r>
              <a:rPr lang="ru-RU" dirty="0" smtClean="0"/>
              <a:t> уже успешно могут доставлять небольшие посылки. Беспилотный автомобиль также может привезти товар к вашему подъезду. Возможно, вам потребуется грузчики (например, вы заказали шкаф), но эту обязанности могут взять сборщики мебели (используя </a:t>
            </a:r>
            <a:r>
              <a:rPr lang="ru-RU" dirty="0" err="1" smtClean="0"/>
              <a:t>экзоскелет</a:t>
            </a:r>
            <a:r>
              <a:rPr lang="ru-RU" dirty="0" smtClean="0"/>
              <a:t>).</a:t>
            </a:r>
          </a:p>
          <a:p>
            <a:r>
              <a:rPr lang="ru-RU" b="1" dirty="0" smtClean="0"/>
              <a:t>3. Бухгалтер</a:t>
            </a:r>
          </a:p>
          <a:p>
            <a:r>
              <a:rPr lang="ru-RU" dirty="0" smtClean="0"/>
              <a:t>Множество сервисов планирования личных и корпоративных финансов позволяют сдать любой отчет и запланировать график доходов / расходов. Впрочем, в спорные моменты вам потребуется бухгалтер или юрист более высокой квалификации, чем способна дать машина. Но тогда эта профессия эволюционирует: на замену выполняющим монотонные операции </a:t>
            </a:r>
            <a:r>
              <a:rPr lang="ru-RU" dirty="0" err="1" smtClean="0"/>
              <a:t>невовлечённым</a:t>
            </a:r>
            <a:r>
              <a:rPr lang="ru-RU" dirty="0" smtClean="0"/>
              <a:t> дамам придут амбициозные молодые люди.</a:t>
            </a:r>
          </a:p>
          <a:p>
            <a:r>
              <a:rPr lang="ru-RU" b="1" dirty="0" smtClean="0"/>
              <a:t>4. Помощник юриста</a:t>
            </a:r>
          </a:p>
          <a:p>
            <a:r>
              <a:rPr lang="ru-RU" dirty="0" smtClean="0"/>
              <a:t>Та же ситуация, что и с бухгалтерами: «перекладывать» документы сможет и робот. Поэтому сразу придется проходить интенсивную практику и доказывать свой превосходный интеллект. Думаю, корпоративный бизнес с радостью воспримет идею оптимизации расходов, а вот в госорганах точно будет высокий уровень сопротивления изменениям. Помимо этого для занятия многих должностей требуется юридический стаж; его получение в новых реалиях станет все труднее. Но усилив отбор, в профессии останутся лучшие из лучших.</a:t>
            </a:r>
          </a:p>
          <a:p>
            <a:r>
              <a:rPr lang="ru-RU" b="1" dirty="0" smtClean="0"/>
              <a:t>5. Повар / работник сферы быстрого питания</a:t>
            </a:r>
          </a:p>
          <a:p>
            <a:r>
              <a:rPr lang="ru-RU" dirty="0" smtClean="0"/>
              <a:t>В данном пункте я рассматриваю поваров низкой квалификации, которые выполняют однотипные действия, например, стоят на раздаче, жарят котлеты или собирают </a:t>
            </a:r>
            <a:r>
              <a:rPr lang="ru-RU" dirty="0" err="1" smtClean="0"/>
              <a:t>бургеры</a:t>
            </a:r>
            <a:r>
              <a:rPr lang="ru-RU" dirty="0" smtClean="0"/>
              <a:t>.</a:t>
            </a:r>
          </a:p>
          <a:p>
            <a:r>
              <a:rPr lang="ru-RU" dirty="0" smtClean="0"/>
              <a:t>Таким образом, некогда популярная первая профессия молодых людей уйдет в прошлое. Но поварам на кухнях ресторанов не стоит расслабляться: уже тестируются решения, которые могут заменить человека. Остается один вариант – проявлять креативность, придумывать, изобретать – все, что не может сделать машина.</a:t>
            </a:r>
          </a:p>
          <a:p>
            <a:r>
              <a:rPr lang="ru-RU" b="1" dirty="0" smtClean="0"/>
              <a:t>6. Кассир</a:t>
            </a:r>
          </a:p>
          <a:p>
            <a:r>
              <a:rPr lang="ru-RU" dirty="0" smtClean="0"/>
              <a:t>Уже сейчас в США Макдональдс отменил в некоторых заведениях кассиров автоматами, где вы с помощью </a:t>
            </a:r>
            <a:r>
              <a:rPr lang="ru-RU" dirty="0" err="1" smtClean="0"/>
              <a:t>тачскрина</a:t>
            </a:r>
            <a:r>
              <a:rPr lang="ru-RU" dirty="0" smtClean="0"/>
              <a:t> выбираете заказ, оплачиваете картой (можно бесконтактной) и идете получать его. По подсчетам Макдональдс, это существенно сократило затраты на персонал, а также избавило от споров с сотрудниками: робот не просит повышения зарплаты.</a:t>
            </a:r>
          </a:p>
          <a:p>
            <a:r>
              <a:rPr lang="ru-RU" dirty="0" smtClean="0"/>
              <a:t>Недавно мы зашли в обычный супермаркет (не помню название) купить бутылку воды, и мой муж увидел автоматическую кассу. Как любитель тестировать новое, он смело подошел, отсканировал штрих код бутылки, оплатил картой и направился к выходу из магазина. Все это заняло 30 секунд, тогда как очередь в кассе была 5 человек.</a:t>
            </a:r>
          </a:p>
          <a:p>
            <a:r>
              <a:rPr lang="ru-RU" b="1" dirty="0" smtClean="0"/>
              <a:t>7. Финансовый консультант</a:t>
            </a:r>
          </a:p>
          <a:p>
            <a:r>
              <a:rPr lang="ru-RU" dirty="0" smtClean="0"/>
              <a:t>Загляните в </a:t>
            </a:r>
            <a:r>
              <a:rPr lang="ru-RU" dirty="0" err="1" smtClean="0"/>
              <a:t>appstore</a:t>
            </a:r>
            <a:r>
              <a:rPr lang="ru-RU" dirty="0" smtClean="0"/>
              <a:t> или </a:t>
            </a:r>
            <a:r>
              <a:rPr lang="ru-RU" dirty="0" err="1" smtClean="0"/>
              <a:t>play</a:t>
            </a:r>
            <a:r>
              <a:rPr lang="ru-RU" dirty="0" smtClean="0"/>
              <a:t> </a:t>
            </a:r>
            <a:r>
              <a:rPr lang="ru-RU" dirty="0" err="1" smtClean="0"/>
              <a:t>market</a:t>
            </a:r>
            <a:r>
              <a:rPr lang="ru-RU" dirty="0" smtClean="0"/>
              <a:t> по теме финансы – вы увидите десятки приложений по личному и корпоративному учету. Они умеют «общаться» с вашим банком, они </a:t>
            </a:r>
            <a:r>
              <a:rPr lang="ru-RU" dirty="0" err="1" smtClean="0"/>
              <a:t>игрофицированы</a:t>
            </a:r>
            <a:r>
              <a:rPr lang="ru-RU" dirty="0" smtClean="0"/>
              <a:t> и дают финансовые советы. Главное – не лениться и тогда вы достигните своей цели.</a:t>
            </a:r>
          </a:p>
          <a:p>
            <a:r>
              <a:rPr lang="ru-RU" dirty="0" smtClean="0"/>
              <a:t>Если вы уже финансово обеспеченный человек и думаете об инвестициях, то можете это делать прямо в личном кабинете вашего банка на сайте или в мобильном приложении. Это экономит ваше время и дает понятные условия. Также вы сейчас можете зарегистрироваться на бирже и попробовать свои силы в управлении различными инструментами. Московская биржа часто проводит обучающие семинары.</a:t>
            </a:r>
          </a:p>
          <a:p>
            <a:r>
              <a:rPr lang="ru-RU" dirty="0" smtClean="0"/>
              <a:t>Налоги сейчас также можно рассчитать через сайты и там же их отправить в налоговую.</a:t>
            </a:r>
          </a:p>
          <a:p>
            <a:r>
              <a:rPr lang="ru-RU" b="1" dirty="0" smtClean="0"/>
              <a:t>8. Банковский работник</a:t>
            </a:r>
          </a:p>
          <a:p>
            <a:r>
              <a:rPr lang="ru-RU" dirty="0" smtClean="0"/>
              <a:t>Мне кажется, мы все рано или поздно перейдем на мобильный банкинг и безналичный расчет. Сейчас расплатиться картой можно практически везде, популярность набирает технология NFC. Зарплату наличными хороший работодатель не платит, а некоторые </a:t>
            </a:r>
            <a:r>
              <a:rPr lang="ru-RU" dirty="0" err="1" smtClean="0"/>
              <a:t>фрилансеры</a:t>
            </a:r>
            <a:r>
              <a:rPr lang="ru-RU" dirty="0" smtClean="0"/>
              <a:t> в Таиланде вообще видят свой заработок только в виде электронных денег.</a:t>
            </a:r>
          </a:p>
          <a:p>
            <a:r>
              <a:rPr lang="ru-RU" b="1" dirty="0" smtClean="0"/>
              <a:t>9. </a:t>
            </a:r>
            <a:r>
              <a:rPr lang="ru-RU" b="1" dirty="0" err="1" smtClean="0"/>
              <a:t>Телемаркетинг</a:t>
            </a:r>
            <a:endParaRPr lang="ru-RU" b="1" dirty="0" smtClean="0"/>
          </a:p>
          <a:p>
            <a:r>
              <a:rPr lang="ru-RU" dirty="0" smtClean="0"/>
              <a:t>В первой половине 2000-х крупный банк пытался внедрить полностью роботизированный </a:t>
            </a:r>
            <a:r>
              <a:rPr lang="ru-RU" dirty="0" err="1" smtClean="0"/>
              <a:t>телебанк</a:t>
            </a:r>
            <a:r>
              <a:rPr lang="ru-RU" dirty="0" smtClean="0"/>
              <a:t>. Но идея провалилась, люди долго слушали инструкции и не могли найти ответ. Сейчас технологии поднялись на новый уровень, происходит бум </a:t>
            </a:r>
            <a:r>
              <a:rPr lang="ru-RU" dirty="0" err="1" smtClean="0"/>
              <a:t>нейросетей</a:t>
            </a:r>
            <a:r>
              <a:rPr lang="ru-RU" dirty="0" smtClean="0"/>
              <a:t>. Думаю, что робот может анализировать и распознавать аудиозаписи разговоров и на основе их давать решения для реальных пользователей. Чем больше робот будет «учиться», тем дешевле станет продукт и больше компаний на него перейдут.</a:t>
            </a:r>
          </a:p>
          <a:p>
            <a:r>
              <a:rPr lang="ru-RU" dirty="0" smtClean="0"/>
              <a:t>Ваша профессия и вы лично в безопасности, пока вы можете решить то, что не может сделать робот. Это могут быть нестандартные клиентские запросы, юридические коллизии, ну и конечно создание самих роботов. Остальным надо учиться этим навыкам.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10368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Недавно на Всемирном экономическом форуме в Давосе были названы 10 профессиональных навыков, которые будут актуальны через 5 лет. </a:t>
            </a:r>
          </a:p>
          <a:p>
            <a:r>
              <a:rPr lang="ru-RU" dirty="0" smtClean="0"/>
              <a:t>Список очень интересный, потому что показывает две значительные тенденции развития человека, общества и культуры. Какие люди будут на пике карьеры через 5 лет? Давайте посмотрим и разберемся. </a:t>
            </a:r>
          </a:p>
          <a:p>
            <a:r>
              <a:rPr lang="ru-RU" dirty="0" smtClean="0"/>
              <a:t>1. Комплексное многоуровневое решение проблем (</a:t>
            </a:r>
            <a:r>
              <a:rPr lang="ru-RU" dirty="0" err="1" smtClean="0"/>
              <a:t>Complex</a:t>
            </a:r>
            <a:r>
              <a:rPr lang="ru-RU" dirty="0" smtClean="0"/>
              <a:t> </a:t>
            </a:r>
            <a:r>
              <a:rPr lang="ru-RU" dirty="0" err="1" smtClean="0"/>
              <a:t>problem</a:t>
            </a:r>
            <a:r>
              <a:rPr lang="ru-RU" dirty="0" smtClean="0"/>
              <a:t> </a:t>
            </a:r>
            <a:r>
              <a:rPr lang="ru-RU" dirty="0" err="1" smtClean="0"/>
              <a:t>solving</a:t>
            </a:r>
            <a:r>
              <a:rPr lang="ru-RU" dirty="0" smtClean="0"/>
              <a:t>).</a:t>
            </a:r>
            <a:r>
              <a:rPr lang="ru-RU" baseline="0" dirty="0" smtClean="0"/>
              <a:t> </a:t>
            </a:r>
            <a:r>
              <a:rPr lang="ru-RU" dirty="0" smtClean="0"/>
              <a:t>Это означает, что человек способен видеть суть проблем и разбираться с причиной, а не со следствием. Самыми востребованными будут те специалисты, которые будут владеть системным, целостным подходом к решению любых проблем, будут знать, на что еще обратить внимание помимо самого очевидного. </a:t>
            </a:r>
          </a:p>
          <a:p>
            <a:r>
              <a:rPr lang="ru-RU" dirty="0" smtClean="0"/>
              <a:t>2. Критическое мышление (</a:t>
            </a:r>
            <a:r>
              <a:rPr lang="ru-RU" dirty="0" err="1" smtClean="0"/>
              <a:t>Critical</a:t>
            </a:r>
            <a:r>
              <a:rPr lang="ru-RU" dirty="0" smtClean="0"/>
              <a:t> </a:t>
            </a:r>
            <a:r>
              <a:rPr lang="ru-RU" dirty="0" err="1" smtClean="0"/>
              <a:t>thinking</a:t>
            </a:r>
            <a:r>
              <a:rPr lang="ru-RU" dirty="0" smtClean="0"/>
              <a:t>)</a:t>
            </a:r>
            <a:r>
              <a:rPr lang="ru-RU" baseline="0" dirty="0" smtClean="0"/>
              <a:t> </a:t>
            </a:r>
            <a:r>
              <a:rPr lang="ru-RU" dirty="0" smtClean="0"/>
              <a:t>Это такой способ мышления, при котором человек ставит под сомнение поступающую информацию и даже собственные убеждения. Это очень полезный навык, помогает развитию.</a:t>
            </a:r>
          </a:p>
          <a:p>
            <a:r>
              <a:rPr lang="ru-RU" dirty="0" smtClean="0"/>
              <a:t>3. Креативность в широком смысле (</a:t>
            </a:r>
            <a:r>
              <a:rPr lang="ru-RU" dirty="0" err="1" smtClean="0"/>
              <a:t>Creativity</a:t>
            </a:r>
            <a:r>
              <a:rPr lang="ru-RU" dirty="0" smtClean="0"/>
              <a:t>)</a:t>
            </a:r>
            <a:r>
              <a:rPr lang="ru-RU" baseline="0" dirty="0" smtClean="0"/>
              <a:t> .</a:t>
            </a:r>
            <a:r>
              <a:rPr lang="ru-RU" dirty="0" smtClean="0"/>
              <a:t> творческое начало – это способность видеть то, чего еще нет. </a:t>
            </a:r>
          </a:p>
          <a:p>
            <a:r>
              <a:rPr lang="ru-RU" dirty="0" smtClean="0"/>
              <a:t>4. Умение управлять людьми (</a:t>
            </a:r>
            <a:r>
              <a:rPr lang="ru-RU" dirty="0" err="1" smtClean="0"/>
              <a:t>People</a:t>
            </a:r>
            <a:r>
              <a:rPr lang="ru-RU" dirty="0" smtClean="0"/>
              <a:t> </a:t>
            </a:r>
            <a:r>
              <a:rPr lang="ru-RU" dirty="0" err="1" smtClean="0"/>
              <a:t>management</a:t>
            </a:r>
            <a:r>
              <a:rPr lang="ru-RU" dirty="0" smtClean="0"/>
              <a:t>).</a:t>
            </a:r>
            <a:r>
              <a:rPr lang="ru-RU" baseline="0" dirty="0" smtClean="0"/>
              <a:t> </a:t>
            </a:r>
            <a:r>
              <a:rPr lang="ru-RU" dirty="0" smtClean="0"/>
              <a:t>Майкл </a:t>
            </a:r>
            <a:r>
              <a:rPr lang="ru-RU" dirty="0" err="1" smtClean="0"/>
              <a:t>Джордан</a:t>
            </a:r>
            <a:r>
              <a:rPr lang="ru-RU" dirty="0" smtClean="0"/>
              <a:t> сказал гениальную фразу: «Талант выиграет игры, а команда – чемпионаты». Управление людьми – это сложная наука о том, как лидерам принимать главные решения... нет, не просто о подчиненных, а о Людях. Как мотивировать сотрудников, Как не ошибиться в человеке, принимая его на работу,</a:t>
            </a:r>
            <a:r>
              <a:rPr lang="ru-RU" baseline="0" dirty="0" smtClean="0"/>
              <a:t> </a:t>
            </a:r>
            <a:r>
              <a:rPr lang="ru-RU" dirty="0" smtClean="0"/>
              <a:t> Как решать</a:t>
            </a:r>
            <a:r>
              <a:rPr lang="ru-RU" baseline="0" dirty="0" smtClean="0"/>
              <a:t> конфликты в коллективе.</a:t>
            </a:r>
            <a:r>
              <a:rPr lang="ru-RU" dirty="0" smtClean="0"/>
              <a:t> Знать ответы на все эти вопросы – и значит владеть </a:t>
            </a:r>
            <a:r>
              <a:rPr lang="ru-RU" dirty="0" err="1" smtClean="0"/>
              <a:t>people</a:t>
            </a:r>
            <a:r>
              <a:rPr lang="ru-RU" dirty="0" smtClean="0"/>
              <a:t> </a:t>
            </a:r>
            <a:r>
              <a:rPr lang="ru-RU" dirty="0" err="1" smtClean="0"/>
              <a:t>management</a:t>
            </a:r>
            <a:r>
              <a:rPr lang="ru-RU" dirty="0" smtClean="0"/>
              <a:t>. </a:t>
            </a:r>
          </a:p>
          <a:p>
            <a:r>
              <a:rPr lang="ru-RU" dirty="0" smtClean="0"/>
              <a:t>5. Взаимодействие с людьми (</a:t>
            </a:r>
            <a:r>
              <a:rPr lang="ru-RU" dirty="0" err="1" smtClean="0"/>
              <a:t>Coordinating</a:t>
            </a:r>
            <a:r>
              <a:rPr lang="ru-RU" dirty="0" smtClean="0"/>
              <a:t> </a:t>
            </a:r>
            <a:r>
              <a:rPr lang="ru-RU" dirty="0" err="1" smtClean="0"/>
              <a:t>with</a:t>
            </a:r>
            <a:r>
              <a:rPr lang="ru-RU" dirty="0" smtClean="0"/>
              <a:t> </a:t>
            </a:r>
            <a:r>
              <a:rPr lang="ru-RU" dirty="0" err="1" smtClean="0"/>
              <a:t>others</a:t>
            </a:r>
            <a:r>
              <a:rPr lang="ru-RU" dirty="0" smtClean="0"/>
              <a:t>) </a:t>
            </a:r>
          </a:p>
          <a:p>
            <a:r>
              <a:rPr lang="ru-RU" dirty="0" smtClean="0"/>
              <a:t>6. Эмоциональный интеллект (</a:t>
            </a:r>
            <a:r>
              <a:rPr lang="ru-RU" dirty="0" err="1" smtClean="0"/>
              <a:t>Emotional</a:t>
            </a:r>
            <a:r>
              <a:rPr lang="ru-RU" dirty="0" smtClean="0"/>
              <a:t> </a:t>
            </a:r>
            <a:r>
              <a:rPr lang="ru-RU" dirty="0" err="1" smtClean="0"/>
              <a:t>intelligence</a:t>
            </a:r>
            <a:r>
              <a:rPr lang="ru-RU" dirty="0" smtClean="0"/>
              <a:t>).</a:t>
            </a:r>
            <a:r>
              <a:rPr lang="ru-RU" baseline="0" dirty="0" smtClean="0"/>
              <a:t> </a:t>
            </a:r>
            <a:r>
              <a:rPr lang="ru-RU" dirty="0" smtClean="0"/>
              <a:t>Сейчас под эмоциональным интеллектом понимается способность понимать эмоции, намерения и мотивацию других людей и свои собственные, а также умение управлять своими эмоциями и эмоциями других людей.</a:t>
            </a:r>
          </a:p>
          <a:p>
            <a:r>
              <a:rPr lang="ru-RU" dirty="0" smtClean="0"/>
              <a:t>7. Формирование собственного мнения и принятие решений (</a:t>
            </a:r>
            <a:r>
              <a:rPr lang="ru-RU" dirty="0" err="1" smtClean="0"/>
              <a:t>Judgment</a:t>
            </a:r>
            <a:r>
              <a:rPr lang="ru-RU" dirty="0" smtClean="0"/>
              <a:t> </a:t>
            </a:r>
            <a:r>
              <a:rPr lang="ru-RU" dirty="0" err="1" smtClean="0"/>
              <a:t>and</a:t>
            </a:r>
            <a:r>
              <a:rPr lang="ru-RU" dirty="0" smtClean="0"/>
              <a:t> </a:t>
            </a:r>
            <a:r>
              <a:rPr lang="ru-RU" dirty="0" err="1" smtClean="0"/>
              <a:t>decision-making</a:t>
            </a:r>
            <a:r>
              <a:rPr lang="ru-RU" dirty="0" smtClean="0"/>
              <a:t>)</a:t>
            </a:r>
          </a:p>
          <a:p>
            <a:r>
              <a:rPr lang="ru-RU" dirty="0" smtClean="0"/>
              <a:t>8. </a:t>
            </a:r>
            <a:r>
              <a:rPr lang="ru-RU" dirty="0" err="1" smtClean="0"/>
              <a:t>Клиентоориентированность</a:t>
            </a:r>
            <a:r>
              <a:rPr lang="ru-RU" dirty="0" smtClean="0"/>
              <a:t> (</a:t>
            </a:r>
            <a:r>
              <a:rPr lang="ru-RU" dirty="0" err="1" smtClean="0"/>
              <a:t>Service</a:t>
            </a:r>
            <a:r>
              <a:rPr lang="ru-RU" dirty="0" smtClean="0"/>
              <a:t> </a:t>
            </a:r>
            <a:r>
              <a:rPr lang="ru-RU" dirty="0" err="1" smtClean="0"/>
              <a:t>orientation</a:t>
            </a:r>
            <a:r>
              <a:rPr lang="ru-RU" dirty="0" smtClean="0"/>
              <a:t>).</a:t>
            </a:r>
            <a:r>
              <a:rPr lang="ru-RU" baseline="0" dirty="0" smtClean="0"/>
              <a:t> </a:t>
            </a:r>
            <a:r>
              <a:rPr lang="ru-RU" dirty="0" smtClean="0"/>
              <a:t>Судя по прогнозам, сфера услуг в мире будет только расти, а хороший сервис всегда на вес золота.</a:t>
            </a:r>
          </a:p>
          <a:p>
            <a:r>
              <a:rPr lang="ru-RU" dirty="0" smtClean="0"/>
              <a:t>9. Умение вести переговоры (</a:t>
            </a:r>
            <a:r>
              <a:rPr lang="ru-RU" dirty="0" err="1" smtClean="0"/>
              <a:t>Negotiation</a:t>
            </a:r>
            <a:r>
              <a:rPr lang="ru-RU" dirty="0" smtClean="0"/>
              <a:t>)</a:t>
            </a:r>
          </a:p>
          <a:p>
            <a:r>
              <a:rPr lang="ru-RU" dirty="0" smtClean="0"/>
              <a:t>10. Гибкость ума (</a:t>
            </a:r>
            <a:r>
              <a:rPr lang="ru-RU" dirty="0" err="1" smtClean="0"/>
              <a:t>Cognitive</a:t>
            </a:r>
            <a:r>
              <a:rPr lang="ru-RU" dirty="0" smtClean="0"/>
              <a:t> </a:t>
            </a:r>
            <a:r>
              <a:rPr lang="ru-RU" dirty="0" err="1" smtClean="0"/>
              <a:t>flexibility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2316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Многие профессии уже исчезли.</a:t>
            </a:r>
            <a:r>
              <a:rPr lang="ru-RU" baseline="0" dirty="0" smtClean="0"/>
              <a:t> Такие как, </a:t>
            </a:r>
            <a:endParaRPr lang="ru-RU" dirty="0" smtClean="0"/>
          </a:p>
          <a:p>
            <a:pPr marL="228600" indent="-228600">
              <a:buAutoNum type="arabicPeriod"/>
            </a:pPr>
            <a:r>
              <a:rPr lang="ru-RU" dirty="0" smtClean="0"/>
              <a:t>Человек-будильник. Существовала эта профессия в Англии и Ирландии вплоть до 1920-х годов. За несколько центов в неделю человек-будильник каждое утро будил своего заказчика. Работнику нужно было стучать в окна до тех пор, пока там не покажут, что полностью проснулись. Конечно, когда изобрели будильники, эта работа стала неактуальной.</a:t>
            </a:r>
          </a:p>
          <a:p>
            <a:pPr marL="228600" indent="-228600">
              <a:buAutoNum type="arabicPeriod"/>
            </a:pPr>
            <a:r>
              <a:rPr lang="ru-RU" dirty="0" smtClean="0"/>
              <a:t>2.</a:t>
            </a:r>
            <a:r>
              <a:rPr lang="ru-RU" baseline="0" dirty="0" smtClean="0"/>
              <a:t> Человек-радар. Обнаружение вражеских самолетов стало полностью автоматизированным.</a:t>
            </a:r>
          </a:p>
          <a:p>
            <a:pPr marL="228600" indent="-228600">
              <a:buAutoNum type="arabicPeriod"/>
            </a:pPr>
            <a:r>
              <a:rPr lang="ru-RU" baseline="0" dirty="0" smtClean="0"/>
              <a:t>3. Телефонистка. Операторы телефонной сети были неотъемлемой частью ее работы. И хотя телефон изобретен достаточно давно, потребность в телефонистках при междугородних звонках отпала совсем недавно - каких-нибудь 20 лет назад.</a:t>
            </a:r>
          </a:p>
          <a:p>
            <a:pPr marL="0" indent="0">
              <a:buNone/>
            </a:pPr>
            <a:r>
              <a:rPr lang="ru-RU" dirty="0" smtClean="0"/>
              <a:t>4.</a:t>
            </a:r>
            <a:r>
              <a:rPr lang="ru-RU" baseline="0" dirty="0" smtClean="0"/>
              <a:t> </a:t>
            </a:r>
            <a:r>
              <a:rPr lang="ru-RU" dirty="0" smtClean="0"/>
              <a:t>Фонарщик. Пока не было придумано электричество, тушили, зажигали и </a:t>
            </a:r>
            <a:r>
              <a:rPr lang="ru-RU" dirty="0" err="1" smtClean="0"/>
              <a:t>дозаправляли</a:t>
            </a:r>
            <a:r>
              <a:rPr lang="ru-RU" dirty="0" smtClean="0"/>
              <a:t> уличные фонари специально обученные люди с длинными шестами.</a:t>
            </a:r>
          </a:p>
          <a:p>
            <a:endParaRPr lang="ru-RU" dirty="0" smtClean="0"/>
          </a:p>
          <a:p>
            <a:r>
              <a:rPr lang="ru-RU" dirty="0" smtClean="0"/>
              <a:t>Сегодня мало кто вспомнит, каким престижным был труд пилота дирижабля. В Париже перед началом Первой мировой войны конкурс на эту должность составлял до 50 человек на место.</a:t>
            </a:r>
            <a:r>
              <a:rPr lang="ru-RU" baseline="0" dirty="0" smtClean="0"/>
              <a:t> По всему миру сокращаются количества банковских работников</a:t>
            </a:r>
            <a:r>
              <a:rPr lang="ru-RU" dirty="0" smtClean="0"/>
              <a:t>, их «место» занимают компьютерные программы.</a:t>
            </a:r>
          </a:p>
          <a:p>
            <a:r>
              <a:rPr lang="ru-RU" dirty="0" smtClean="0"/>
              <a:t>Аппарат «</a:t>
            </a:r>
            <a:r>
              <a:rPr lang="ru-RU" dirty="0" err="1" smtClean="0"/>
              <a:t>Hadrian</a:t>
            </a:r>
            <a:r>
              <a:rPr lang="ru-RU" dirty="0" smtClean="0"/>
              <a:t> X» укладывает 1000 кирпичей в час. Это в 8-10 раз больше, чем способен сделать человек. Как долго просуществует профессия «каменщик»?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https://www.kv.by/post/1053361-top-12-it-professiy-budushchego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64784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https://www.kv.by/post/1053361-top-12-it-professiy-budushchego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770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1. Творческая работа</a:t>
            </a:r>
          </a:p>
          <a:p>
            <a:r>
              <a:rPr lang="ru-RU" dirty="0" smtClean="0"/>
              <a:t>ИТ — это, несомненно, творческая деятельность. Каждый день вы будете сталкиваться с различного рода задачами и находить для них изящные и элегантные решения. При этом чем выше будет ваш уровень как профессионала, тем более сложные и нестандартные цели перед вами будут ставить. Если вы получаете удовольствие от интеллектуального труда, то эта профессия для вас.</a:t>
            </a:r>
          </a:p>
          <a:p>
            <a:r>
              <a:rPr lang="ru-RU" dirty="0" smtClean="0"/>
              <a:t>2. Востребованность На сегодняшний день ИТ — одна из самых востребованных специальностей в мире, и спрос на нее продолжает увеличиваться.</a:t>
            </a:r>
          </a:p>
          <a:p>
            <a:r>
              <a:rPr lang="ru-RU" dirty="0" smtClean="0"/>
              <a:t>Это неудивительно, ведь информационные технологии постоянно развиваются и окружают нас буквально на каждом шагу. Немалая часть нашей действительности переместилась на просторы интернета, где можно делать буквально все. Знакомиться, общаться, совершать покупки в интернет-магазинах, получать консультации по различным вопросам, узнавать свежие новости.</a:t>
            </a:r>
          </a:p>
          <a:p>
            <a:r>
              <a:rPr lang="ru-RU" dirty="0" smtClean="0"/>
              <a:t>Социальные сети, веб-сайты, программное обеспечение самого разного назначения, приложения для </a:t>
            </a:r>
            <a:r>
              <a:rPr lang="ru-RU" dirty="0" err="1" smtClean="0"/>
              <a:t>Andriod</a:t>
            </a:r>
            <a:r>
              <a:rPr lang="ru-RU" dirty="0" smtClean="0"/>
              <a:t> и </a:t>
            </a:r>
            <a:r>
              <a:rPr lang="ru-RU" dirty="0" err="1" smtClean="0"/>
              <a:t>iOS</a:t>
            </a:r>
            <a:r>
              <a:rPr lang="ru-RU" dirty="0" smtClean="0"/>
              <a:t>, высокотехнологичные гаджеты, самообучающиеся </a:t>
            </a:r>
            <a:r>
              <a:rPr lang="ru-RU" dirty="0" err="1" smtClean="0"/>
              <a:t>нейросети</a:t>
            </a:r>
            <a:r>
              <a:rPr lang="ru-RU" dirty="0" smtClean="0"/>
              <a:t> — список можно продолжать до бесконечности. Полным ходом идут процессы автоматизации во всевозможных сферах от продаж и бухгалтерского учета до индустрии развлечений и «умного» дома.</a:t>
            </a:r>
          </a:p>
          <a:p>
            <a:r>
              <a:rPr lang="ru-RU" dirty="0" smtClean="0"/>
              <a:t>4. доход. Специалист ИТ  относится к наиболее высокооплачиваемым категориям работников, эта профессия высоко ценится на рынке труда. Заработная плата специалиста составляет от ??? и выше, в зависимости от уровня профессиональных навыков и знаний.</a:t>
            </a:r>
          </a:p>
          <a:p>
            <a:r>
              <a:rPr lang="ru-RU" dirty="0" smtClean="0"/>
              <a:t>5. Свободный график. Даже если вы работаете в офисе, с немалой вероятностью работодатели не будут требовать от вас четкого соблюдения временных границ рабочего дня. Вы можете планировать свое время так, как вам будет удобно, главное — выполнять поставленные задачи в срок.</a:t>
            </a:r>
          </a:p>
          <a:p>
            <a:r>
              <a:rPr lang="ru-RU" dirty="0" smtClean="0"/>
              <a:t>Кроме того, нередко у вас будет возможность программировать на удаленной основе, а значит, вы не будете привязаны к какому-то конкретному месту и при желании сможете заниматься своей работой из любой точки мира.</a:t>
            </a:r>
          </a:p>
          <a:p>
            <a:r>
              <a:rPr lang="ru-RU" dirty="0" smtClean="0"/>
              <a:t>5. Профессиональное развитие и карьерные </a:t>
            </a:r>
            <a:r>
              <a:rPr lang="ru-RU" dirty="0" err="1" smtClean="0"/>
              <a:t>перспективыЕсли</a:t>
            </a:r>
            <a:r>
              <a:rPr lang="ru-RU" dirty="0" smtClean="0"/>
              <a:t> вы проявите себя как перспективный специалист, то рано или поздно у вас появится возможность работать в крупных зарубежных компаниях. Конечно, для того чтобы это стало возможным, необходимо хорошо знать иностранный язык. Однако, поскольку в этой профессии без отличного знания английского никак не обойтись, это, скорее всего, не будет проблемой.</a:t>
            </a:r>
          </a:p>
          <a:p>
            <a:r>
              <a:rPr lang="ru-RU" dirty="0" smtClean="0"/>
              <a:t>6. Доступность обучения и развития. Сфера IT все время развивается и вы вместе с ней.</a:t>
            </a:r>
          </a:p>
          <a:p>
            <a:endParaRPr lang="ru-RU" dirty="0" smtClean="0"/>
          </a:p>
          <a:p>
            <a:r>
              <a:rPr lang="ru-RU" dirty="0" smtClean="0"/>
              <a:t>Изучайте книги и документацию, запишитесь на курсы, шерстите интернет, общайтесь на форумах и в сообществах. Практикуйтесь.</a:t>
            </a:r>
          </a:p>
          <a:p>
            <a:r>
              <a:rPr lang="ru-RU" dirty="0" smtClean="0"/>
              <a:t>Реализуйте самые смелые фантазии в программах и приложениях. Так вы станете крутым специалистом и сможете работать в любой компании. </a:t>
            </a:r>
          </a:p>
          <a:p>
            <a:r>
              <a:rPr lang="ru-RU" dirty="0" smtClean="0"/>
              <a:t>7. Освоение других предметных </a:t>
            </a:r>
            <a:r>
              <a:rPr lang="ru-RU" dirty="0" err="1" smtClean="0"/>
              <a:t>областейВ</a:t>
            </a:r>
            <a:r>
              <a:rPr lang="ru-RU" dirty="0" smtClean="0"/>
              <a:t> процессе работы вы неизбежно будете соприкасаться с самыми разными сферами деятельности. И для того, чтобы грамотно выполнить работу и лучше понимать потребности заказчика, волей-неволей вам придется разбираться в тонкостях той или иной профессиональной области. Так, разрабатывая программное обеспечение для бухгалтерского учета, через некоторое время вы можете с удивлением обнаружить, что разбираетесь в его принципах не хуже представителя этой профессии. В потенциале это дает возможность освоить различные отрасли параллельно с вашей основной работой или даже сменить профессиональную нишу, если вы того пожелаете.</a:t>
            </a:r>
          </a:p>
          <a:p>
            <a:r>
              <a:rPr lang="ru-RU" dirty="0" smtClean="0"/>
              <a:t>8. Интересное общение. Для программистов проводится огромное количество событий, где можно завести кучу новых знакомств. </a:t>
            </a:r>
            <a:r>
              <a:rPr lang="ru-RU" dirty="0" err="1" smtClean="0"/>
              <a:t>Хакатоны</a:t>
            </a:r>
            <a:r>
              <a:rPr lang="ru-RU" dirty="0" smtClean="0"/>
              <a:t>, конференции, </a:t>
            </a:r>
            <a:r>
              <a:rPr lang="ru-RU" dirty="0" err="1" smtClean="0"/>
              <a:t>флешмобы</a:t>
            </a:r>
            <a:r>
              <a:rPr lang="ru-RU" dirty="0" smtClean="0"/>
              <a:t> — постоянно где-то проходит </a:t>
            </a:r>
            <a:r>
              <a:rPr lang="ru-RU" dirty="0" err="1" smtClean="0"/>
              <a:t>event</a:t>
            </a:r>
            <a:r>
              <a:rPr lang="ru-RU" dirty="0" smtClean="0"/>
              <a:t>, направленный на объединение, получение новых знаний. В такой ситуации найти друзей проще, чем </a:t>
            </a:r>
            <a:r>
              <a:rPr lang="ru-RU" dirty="0" err="1" smtClean="0"/>
              <a:t>откомментировать</a:t>
            </a:r>
            <a:r>
              <a:rPr lang="ru-RU" dirty="0" smtClean="0"/>
              <a:t> собственный код</a:t>
            </a:r>
          </a:p>
          <a:p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5202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dirty="0" smtClean="0"/>
          </a:p>
          <a:p>
            <a:r>
              <a:rPr lang="ru-RU" dirty="0" smtClean="0"/>
              <a:t>Именно 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661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72659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09EF63-0C80-4536-AAA1-3DC14EAAF854}" type="slidenum">
              <a:rPr kumimoji="0" lang="ru-RU" altLang="uk-U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ru-RU" altLang="uk-U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32891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64BAD7B-E1A5-4692-9395-2D0056D6D066}" type="slidenum">
              <a:rPr kumimoji="0" lang="ru-RU" altLang="uk-U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ru-RU" altLang="uk-U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7683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F0BA59-6595-46FC-B206-5ECD0350E2B6}" type="slidenum">
              <a:rPr kumimoji="0" lang="ru-RU" altLang="uk-UA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ru-RU" altLang="uk-UA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37568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4422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Всем известно, что переход из школы в ВУЗ сопровождается огромными изменениями в сознании и жизни</a:t>
            </a:r>
            <a:br>
              <a:rPr lang="ru-RU" dirty="0" smtClean="0"/>
            </a:br>
            <a:r>
              <a:rPr lang="ru-RU" dirty="0" smtClean="0"/>
              <a:t>ребенка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ru-RU" baseline="0" dirty="0" smtClean="0"/>
              <a:t>он </a:t>
            </a:r>
            <a:r>
              <a:rPr lang="ru-RU" dirty="0" smtClean="0"/>
              <a:t>становится на самостоятельный путь, начинает понимать свою ответственность в процессе</a:t>
            </a:r>
            <a:br>
              <a:rPr lang="ru-RU" dirty="0" smtClean="0"/>
            </a:br>
            <a:r>
              <a:rPr lang="ru-RU" dirty="0" smtClean="0"/>
              <a:t>получения знаний, резко взрослеет и уходит в сферу специализированных наук. Поэтому, часто самым</a:t>
            </a:r>
            <a:br>
              <a:rPr lang="ru-RU" dirty="0" smtClean="0"/>
            </a:br>
            <a:r>
              <a:rPr lang="ru-RU" dirty="0" smtClean="0"/>
              <a:t>сложным для адаптации является первый семестр в университете.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Принимая это во внимание, Днепровский технологический университет разработал уникальную программу</a:t>
            </a:r>
            <a:br>
              <a:rPr lang="ru-RU" dirty="0" smtClean="0"/>
            </a:br>
            <a:r>
              <a:rPr lang="ru-RU" dirty="0" err="1" smtClean="0"/>
              <a:t>довузовской</a:t>
            </a:r>
            <a:r>
              <a:rPr lang="ru-RU" dirty="0" smtClean="0"/>
              <a:t> подготовки для выпускников 9-х и 10-х классов, которая готовит будущих профессионалов</a:t>
            </a:r>
            <a:br>
              <a:rPr lang="ru-RU" dirty="0" smtClean="0"/>
            </a:br>
            <a:r>
              <a:rPr lang="ru-RU" dirty="0" smtClean="0"/>
              <a:t>к поступлению в университет Шаг. </a:t>
            </a:r>
          </a:p>
          <a:p>
            <a:endParaRPr lang="ru-RU" dirty="0" smtClean="0"/>
          </a:p>
          <a:p>
            <a:r>
              <a:rPr lang="ru-RU" dirty="0" smtClean="0"/>
              <a:t>Программа была разработана для: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 комфортной адаптации к уровню дальнейшего обучения в университете, более плавного</a:t>
            </a:r>
            <a:br>
              <a:rPr lang="ru-RU" dirty="0" smtClean="0"/>
            </a:br>
            <a:r>
              <a:rPr lang="ru-RU" dirty="0" smtClean="0"/>
              <a:t>вхождения ребенка в </a:t>
            </a:r>
            <a:r>
              <a:rPr lang="ru-RU" dirty="0" err="1" smtClean="0"/>
              <a:t>в</a:t>
            </a:r>
            <a:r>
              <a:rPr lang="ru-RU" dirty="0" smtClean="0"/>
              <a:t> мир высшей школы</a:t>
            </a:r>
            <a:br>
              <a:rPr lang="ru-RU" dirty="0" smtClean="0"/>
            </a:br>
            <a:r>
              <a:rPr lang="ru-RU" dirty="0" smtClean="0"/>
              <a:t> получение базовых знаний в области ИТ технологий,</a:t>
            </a:r>
            <a:br>
              <a:rPr lang="ru-RU" dirty="0" smtClean="0"/>
            </a:br>
            <a:r>
              <a:rPr lang="ru-RU" dirty="0" smtClean="0"/>
              <a:t> возможности школьника почувствовать себя в реальной сфере ИТ еще до вступления в ВУЗ и понять свои</a:t>
            </a:r>
            <a:br>
              <a:rPr lang="ru-RU" dirty="0" smtClean="0"/>
            </a:br>
            <a:r>
              <a:rPr lang="ru-RU" dirty="0" smtClean="0"/>
              <a:t>предпочтения в различных ИТ направлениях.</a:t>
            </a:r>
            <a:br>
              <a:rPr lang="ru-RU" dirty="0" smtClean="0"/>
            </a:br>
            <a:r>
              <a:rPr lang="ru-RU" dirty="0" smtClean="0"/>
              <a:t> развить лидерские качества и профессиональные навыки</a:t>
            </a:r>
            <a:br>
              <a:rPr lang="ru-RU" dirty="0" smtClean="0"/>
            </a:br>
            <a:r>
              <a:rPr lang="ru-RU" dirty="0" smtClean="0"/>
              <a:t> повысить мотивацию к обучению в ВУЗе за счет интересных занятий с высококлассными</a:t>
            </a:r>
            <a:br>
              <a:rPr lang="ru-RU" dirty="0" smtClean="0"/>
            </a:br>
            <a:r>
              <a:rPr lang="ru-RU" dirty="0" smtClean="0"/>
              <a:t>профессионалами по специальности.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368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61306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14934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171289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15447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112113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68950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81080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56806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64079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6281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4365513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609957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3284770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023997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0666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267832" y="6285557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8555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425829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4651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95570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53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34460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25382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7025079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359693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02253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005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210697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19769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18134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92698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52895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80309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948335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346328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627287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619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2083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09079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13784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61862606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023207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4290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224098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82647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77620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232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617860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0647255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755811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776085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708691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95851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808415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79509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09043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126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20" Type="http://schemas.openxmlformats.org/officeDocument/2006/relationships/theme" Target="../theme/theme7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09.10.2019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73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27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9323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  <p:sldLayoutId id="214748377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09.10.2019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88880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  <p:sldLayoutId id="2147483798" r:id="rId18"/>
    <p:sldLayoutId id="2147483799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41.emf"/><Relationship Id="rId11" Type="http://schemas.openxmlformats.org/officeDocument/2006/relationships/image" Target="../media/image1.png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emf"/><Relationship Id="rId13" Type="http://schemas.openxmlformats.org/officeDocument/2006/relationships/image" Target="../media/image59.emf"/><Relationship Id="rId18" Type="http://schemas.openxmlformats.org/officeDocument/2006/relationships/image" Target="../media/image1.png"/><Relationship Id="rId3" Type="http://schemas.openxmlformats.org/officeDocument/2006/relationships/image" Target="../media/image49.emf"/><Relationship Id="rId7" Type="http://schemas.openxmlformats.org/officeDocument/2006/relationships/image" Target="../media/image53.emf"/><Relationship Id="rId12" Type="http://schemas.openxmlformats.org/officeDocument/2006/relationships/image" Target="../media/image58.emf"/><Relationship Id="rId17" Type="http://schemas.openxmlformats.org/officeDocument/2006/relationships/image" Target="../media/image63.emf"/><Relationship Id="rId2" Type="http://schemas.openxmlformats.org/officeDocument/2006/relationships/image" Target="../media/image48.emf"/><Relationship Id="rId16" Type="http://schemas.openxmlformats.org/officeDocument/2006/relationships/image" Target="../media/image62.e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emf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5" Type="http://schemas.openxmlformats.org/officeDocument/2006/relationships/image" Target="../media/image6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emf"/><Relationship Id="rId14" Type="http://schemas.openxmlformats.org/officeDocument/2006/relationships/image" Target="../media/image60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68.emf"/><Relationship Id="rId5" Type="http://schemas.openxmlformats.org/officeDocument/2006/relationships/image" Target="../media/image67.emf"/><Relationship Id="rId10" Type="http://schemas.openxmlformats.org/officeDocument/2006/relationships/image" Target="../media/image1.png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.png"/><Relationship Id="rId3" Type="http://schemas.openxmlformats.org/officeDocument/2006/relationships/image" Target="../media/image81.png"/><Relationship Id="rId7" Type="http://schemas.microsoft.com/office/2007/relationships/hdphoto" Target="../media/hdphoto2.wdp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8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microsoft.com/office/2007/relationships/hdphoto" Target="../media/hdphoto3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5062194" y="1438362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492396" y="2516288"/>
            <a:ext cx="8637046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-профессии будущего!</a:t>
            </a:r>
          </a:p>
          <a:p>
            <a:r>
              <a:rPr lang="ru-RU" sz="4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Как сделать правильный выбор?!</a:t>
            </a:r>
          </a:p>
          <a:p>
            <a:endParaRPr lang="ru-RU" sz="4400" b="1" dirty="0" smtClean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  <p:pic>
        <p:nvPicPr>
          <p:cNvPr id="5" name="Рисунок 4"/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6604" r="26604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30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3241" y="97319"/>
            <a:ext cx="928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Индустриальные революции</a:t>
            </a:r>
            <a:endParaRPr lang="ru-RU" sz="4400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477" y="1178466"/>
            <a:ext cx="7035905" cy="56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0679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3241" y="97319"/>
            <a:ext cx="928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Индустриальные революции</a:t>
            </a:r>
            <a:endParaRPr lang="ru-RU" sz="4400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0" y="1236270"/>
            <a:ext cx="6888480" cy="5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364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3241" y="97319"/>
            <a:ext cx="928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Индустриальные революции</a:t>
            </a:r>
            <a:endParaRPr lang="ru-RU" sz="4400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60" y="1236270"/>
            <a:ext cx="6888480" cy="5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161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3241" y="97319"/>
            <a:ext cx="928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Индустриальные революции</a:t>
            </a:r>
            <a:endParaRPr lang="ru-RU" sz="4400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40" y="1281058"/>
            <a:ext cx="6847840" cy="547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4609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5591" y="223446"/>
            <a:ext cx="928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70C0"/>
                </a:solidFill>
                <a:latin typeface="Ubuntu" panose="020B0504030602030204" pitchFamily="34" charset="0"/>
              </a:rPr>
              <a:t>П</a:t>
            </a:r>
            <a:r>
              <a:rPr lang="ru-RU" sz="4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ромышленная революция 4.0</a:t>
            </a:r>
            <a:endParaRPr lang="ru-RU" sz="4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5" y="1403306"/>
            <a:ext cx="5439690" cy="537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42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5591" y="223446"/>
            <a:ext cx="928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70C0"/>
                </a:solidFill>
                <a:latin typeface="Ubuntu" panose="020B0504030602030204" pitchFamily="34" charset="0"/>
              </a:rPr>
              <a:t>П</a:t>
            </a:r>
            <a:r>
              <a:rPr lang="ru-RU" sz="4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ромышленная революция 4.0</a:t>
            </a:r>
            <a:endParaRPr lang="ru-RU" sz="4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139" y="1343659"/>
            <a:ext cx="8485649" cy="47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2332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5591" y="223446"/>
            <a:ext cx="928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70C0"/>
                </a:solidFill>
                <a:latin typeface="Ubuntu" panose="020B0504030602030204" pitchFamily="34" charset="0"/>
              </a:rPr>
              <a:t>П</a:t>
            </a:r>
            <a:r>
              <a:rPr lang="ru-RU" sz="4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ромышленная революция 4.0</a:t>
            </a:r>
            <a:endParaRPr lang="ru-RU" sz="4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94" y="1496694"/>
            <a:ext cx="8853306" cy="50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2831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5591" y="223446"/>
            <a:ext cx="928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70C0"/>
                </a:solidFill>
                <a:latin typeface="Ubuntu" panose="020B0504030602030204" pitchFamily="34" charset="0"/>
              </a:rPr>
              <a:t>П</a:t>
            </a:r>
            <a:r>
              <a:rPr lang="ru-RU" sz="4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ромышленная революция 4.0</a:t>
            </a:r>
            <a:endParaRPr lang="ru-RU" sz="4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876" y="1521795"/>
            <a:ext cx="8862286" cy="498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900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5591" y="223446"/>
            <a:ext cx="928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70C0"/>
                </a:solidFill>
                <a:latin typeface="Ubuntu" panose="020B0504030602030204" pitchFamily="34" charset="0"/>
              </a:rPr>
              <a:t>П</a:t>
            </a:r>
            <a:r>
              <a:rPr lang="ru-RU" sz="4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ромышленная революция 4.0</a:t>
            </a:r>
            <a:endParaRPr lang="ru-RU" sz="4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6320" y="1695174"/>
            <a:ext cx="8067040" cy="45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2223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5591" y="223446"/>
            <a:ext cx="928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70C0"/>
                </a:solidFill>
                <a:latin typeface="Ubuntu" panose="020B0504030602030204" pitchFamily="34" charset="0"/>
              </a:rPr>
              <a:t>П</a:t>
            </a:r>
            <a:r>
              <a:rPr lang="ru-RU" sz="4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ромышленная революция 4.0</a:t>
            </a:r>
            <a:endParaRPr lang="ru-RU" sz="4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216" y="1554480"/>
            <a:ext cx="7776464" cy="486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837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5591" y="2482083"/>
            <a:ext cx="873562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latin typeface="Ubuntu" panose="020B0504030602030204" pitchFamily="34" charset="0"/>
              </a:rPr>
              <a:t>Немного истории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latin typeface="Ubuntu" panose="020B0504030602030204" pitchFamily="34" charset="0"/>
              </a:rPr>
              <a:t>Что нас ждет в ближайшем будущем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latin typeface="Ubuntu" panose="020B0504030602030204" pitchFamily="34" charset="0"/>
              </a:rPr>
              <a:t>П</a:t>
            </a:r>
            <a:r>
              <a:rPr lang="en-US" sz="2800" dirty="0" err="1" smtClean="0">
                <a:latin typeface="Ubuntu" panose="020B0504030602030204" pitchFamily="34" charset="0"/>
              </a:rPr>
              <a:t>резентация</a:t>
            </a:r>
            <a:r>
              <a:rPr lang="en-US" sz="2800" dirty="0" smtClean="0">
                <a:latin typeface="Ubuntu" panose="020B0504030602030204" pitchFamily="34" charset="0"/>
              </a:rPr>
              <a:t> </a:t>
            </a:r>
            <a:r>
              <a:rPr lang="en-US" sz="2800" dirty="0">
                <a:latin typeface="Ubuntu" panose="020B0504030602030204" pitchFamily="34" charset="0"/>
              </a:rPr>
              <a:t>IT STEP University </a:t>
            </a:r>
            <a:r>
              <a:rPr lang="en-US" sz="2800" dirty="0" smtClean="0">
                <a:latin typeface="Ubuntu" panose="020B0504030602030204" pitchFamily="34" charset="0"/>
              </a:rPr>
              <a:t>Dnipro</a:t>
            </a:r>
            <a:endParaRPr lang="ru-RU" sz="2800" dirty="0" smtClean="0">
              <a:latin typeface="Ubuntu" panose="020B0504030602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err="1" smtClean="0">
                <a:latin typeface="Ubuntu" panose="020B0504030602030204" pitchFamily="34" charset="0"/>
              </a:rPr>
              <a:t>Доуниверситетская</a:t>
            </a:r>
            <a:r>
              <a:rPr lang="ru-RU" sz="2800" dirty="0" smtClean="0">
                <a:latin typeface="Ubuntu" panose="020B0504030602030204" pitchFamily="34" charset="0"/>
              </a:rPr>
              <a:t> подготовка</a:t>
            </a:r>
            <a:endParaRPr lang="en-US" sz="2800" dirty="0" smtClean="0">
              <a:latin typeface="Ubuntu" panose="020B0504030602030204" pitchFamily="34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ru-RU" sz="2800" dirty="0" smtClean="0">
                <a:latin typeface="Ubuntu" panose="020B0504030602030204" pitchFamily="34" charset="0"/>
              </a:rPr>
              <a:t>Ответы на вопросы</a:t>
            </a:r>
            <a:endParaRPr lang="ru-RU" sz="28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1690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5591" y="223446"/>
            <a:ext cx="928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70C0"/>
                </a:solidFill>
                <a:latin typeface="Ubuntu" panose="020B0504030602030204" pitchFamily="34" charset="0"/>
              </a:rPr>
              <a:t>П</a:t>
            </a:r>
            <a:r>
              <a:rPr lang="ru-RU" sz="4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ромышленная революция 4.0</a:t>
            </a:r>
            <a:endParaRPr lang="ru-RU" sz="4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879" y="1202572"/>
            <a:ext cx="7289801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121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5591" y="223446"/>
            <a:ext cx="92883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>
                <a:solidFill>
                  <a:srgbClr val="0070C0"/>
                </a:solidFill>
                <a:latin typeface="Ubuntu" panose="020B0504030602030204" pitchFamily="34" charset="0"/>
              </a:rPr>
              <a:t>П</a:t>
            </a:r>
            <a:r>
              <a:rPr lang="ru-RU" sz="4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ромышленная революция 4.0</a:t>
            </a:r>
            <a:endParaRPr lang="ru-RU" sz="4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5591" y="1366837"/>
            <a:ext cx="9430428" cy="530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748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101019" y="412360"/>
            <a:ext cx="1020595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О</a:t>
            </a:r>
            <a:r>
              <a:rPr lang="ru-RU" sz="36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бучаемый </a:t>
            </a:r>
            <a:r>
              <a:rPr lang="ru-RU" sz="3600" dirty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искусственный интеллект становится главным конкурентом человека в борьбе за рабочее место 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743180" y="2953286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602091" y="2953286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465117" y="2953286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92614" y="2953286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4" name="Рисунок 3"/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l="16212" r="16212"/>
          <a:stretch>
            <a:fillRect/>
          </a:stretch>
        </p:blipFill>
        <p:spPr>
          <a:xfrm>
            <a:off x="890564" y="3180600"/>
            <a:ext cx="1981549" cy="195336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 rotWithShape="1">
          <a:blip r:embed="rId5"/>
          <a:srcRect l="28573" t="3848" r="-16381" b="-1897"/>
          <a:stretch/>
        </p:blipFill>
        <p:spPr>
          <a:xfrm>
            <a:off x="3753369" y="3249115"/>
            <a:ext cx="2450629" cy="1816337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 rotWithShape="1">
          <a:blip r:embed="rId6"/>
          <a:srcRect l="19325" t="2919" r="-7448" b="-1205"/>
          <a:stretch/>
        </p:blipFill>
        <p:spPr>
          <a:xfrm>
            <a:off x="6661020" y="3221785"/>
            <a:ext cx="2080415" cy="1912183"/>
          </a:xfrm>
          <a:prstGeom prst="rect">
            <a:avLst/>
          </a:prstGeom>
        </p:spPr>
      </p:pic>
      <p:pic>
        <p:nvPicPr>
          <p:cNvPr id="24" name="Рисунок 23"/>
          <p:cNvPicPr>
            <a:picLocks noChangeAspect="1"/>
          </p:cNvPicPr>
          <p:nvPr/>
        </p:nvPicPr>
        <p:blipFill rotWithShape="1">
          <a:blip r:embed="rId7"/>
          <a:srcRect l="5543" t="-1475" r="10422" b="1370"/>
          <a:stretch/>
        </p:blipFill>
        <p:spPr>
          <a:xfrm>
            <a:off x="9558777" y="3249114"/>
            <a:ext cx="1958809" cy="1816337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3485720" y="2166686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Профессии, которые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исчезнут в ближайшие 10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лет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451550" y="1890584"/>
            <a:ext cx="5912180" cy="4509309"/>
          </a:xfrm>
        </p:spPr>
        <p:txBody>
          <a:bodyPr>
            <a:normAutofit fontScale="92500" lnSpcReduction="10000"/>
          </a:bodyPr>
          <a:lstStyle/>
          <a:p>
            <a:r>
              <a:rPr lang="ru-RU" b="1" dirty="0">
                <a:latin typeface="Ubuntu Light" panose="020B0304030602030204" pitchFamily="34" charset="0"/>
              </a:rPr>
              <a:t>Водитель общественного </a:t>
            </a:r>
            <a:r>
              <a:rPr lang="ru-RU" b="1" dirty="0" smtClean="0">
                <a:latin typeface="Ubuntu Light" panose="020B0304030602030204" pitchFamily="34" charset="0"/>
              </a:rPr>
              <a:t>транспорта</a:t>
            </a:r>
          </a:p>
          <a:p>
            <a:r>
              <a:rPr lang="ru-RU" b="1" dirty="0">
                <a:latin typeface="Ubuntu Light" panose="020B0304030602030204" pitchFamily="34" charset="0"/>
              </a:rPr>
              <a:t>Курьер</a:t>
            </a:r>
          </a:p>
          <a:p>
            <a:r>
              <a:rPr lang="ru-RU" b="1" dirty="0">
                <a:latin typeface="Ubuntu Light" panose="020B0304030602030204" pitchFamily="34" charset="0"/>
              </a:rPr>
              <a:t>Бухгалтер</a:t>
            </a:r>
          </a:p>
          <a:p>
            <a:r>
              <a:rPr lang="ru-RU" b="1" dirty="0" smtClean="0">
                <a:latin typeface="Ubuntu Light" panose="020B0304030602030204" pitchFamily="34" charset="0"/>
                <a:cs typeface="Times New Roman" panose="02020603050405020304" pitchFamily="18" charset="0"/>
              </a:rPr>
              <a:t>Розничный </a:t>
            </a:r>
            <a:r>
              <a:rPr lang="ru-RU" b="1" dirty="0">
                <a:latin typeface="Ubuntu Light" panose="020B0304030602030204" pitchFamily="34" charset="0"/>
                <a:cs typeface="Times New Roman" panose="02020603050405020304" pitchFamily="18" charset="0"/>
              </a:rPr>
              <a:t>кассир </a:t>
            </a:r>
            <a:endParaRPr lang="ru-RU" b="1" dirty="0" smtClean="0">
              <a:latin typeface="Ubuntu Light" panose="020B0304030602030204" pitchFamily="34" charset="0"/>
              <a:cs typeface="Times New Roman" panose="02020603050405020304" pitchFamily="18" charset="0"/>
            </a:endParaRPr>
          </a:p>
          <a:p>
            <a:r>
              <a:rPr lang="ru-RU" b="1" dirty="0" err="1" smtClean="0">
                <a:latin typeface="Ubuntu Light" panose="020B0304030602030204" pitchFamily="34" charset="0"/>
                <a:cs typeface="Times New Roman" panose="02020603050405020304" pitchFamily="18" charset="0"/>
              </a:rPr>
              <a:t>Турагент</a:t>
            </a:r>
            <a:r>
              <a:rPr lang="ru-RU" b="1" dirty="0" smtClean="0">
                <a:latin typeface="Ubuntu Light" panose="020B0304030602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ru-RU" b="1" dirty="0" smtClean="0">
                <a:latin typeface="Ubuntu Light" panose="020B0304030602030204" pitchFamily="34" charset="0"/>
                <a:cs typeface="Times New Roman" panose="02020603050405020304" pitchFamily="18" charset="0"/>
              </a:rPr>
              <a:t>Диспетчер </a:t>
            </a:r>
            <a:r>
              <a:rPr lang="ru-RU" b="1" dirty="0">
                <a:latin typeface="Ubuntu Light" panose="020B0304030602030204" pitchFamily="34" charset="0"/>
                <a:cs typeface="Times New Roman" panose="02020603050405020304" pitchFamily="18" charset="0"/>
              </a:rPr>
              <a:t>такси и таксист </a:t>
            </a:r>
            <a:endParaRPr lang="ru-RU" b="1" dirty="0" smtClean="0">
              <a:latin typeface="Ubuntu Light" panose="020B0304030602030204" pitchFamily="34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Ubuntu Light" panose="020B0304030602030204" pitchFamily="34" charset="0"/>
                <a:cs typeface="Times New Roman" panose="02020603050405020304" pitchFamily="18" charset="0"/>
              </a:rPr>
              <a:t>Газетчики </a:t>
            </a:r>
            <a:r>
              <a:rPr lang="ru-RU" b="1" dirty="0">
                <a:latin typeface="Ubuntu Light" panose="020B0304030602030204" pitchFamily="34" charset="0"/>
                <a:cs typeface="Times New Roman" panose="02020603050405020304" pitchFamily="18" charset="0"/>
              </a:rPr>
              <a:t>и полиграфисты </a:t>
            </a:r>
            <a:endParaRPr lang="ru-RU" b="1" dirty="0" smtClean="0">
              <a:latin typeface="Ubuntu Light" panose="020B0304030602030204" pitchFamily="34" charset="0"/>
              <a:cs typeface="Times New Roman" panose="02020603050405020304" pitchFamily="18" charset="0"/>
            </a:endParaRPr>
          </a:p>
          <a:p>
            <a:r>
              <a:rPr lang="ru-RU" b="1" dirty="0" smtClean="0">
                <a:latin typeface="Ubuntu Light" panose="020B0304030602030204" pitchFamily="34" charset="0"/>
                <a:cs typeface="Times New Roman" panose="02020603050405020304" pitchFamily="18" charset="0"/>
              </a:rPr>
              <a:t>Почтовые работники</a:t>
            </a:r>
          </a:p>
          <a:p>
            <a:r>
              <a:rPr lang="uk-UA" b="1" dirty="0" err="1" smtClean="0">
                <a:latin typeface="Ubuntu Light" panose="020B0304030602030204" pitchFamily="34" charset="0"/>
                <a:cs typeface="Times New Roman" panose="02020603050405020304" pitchFamily="18" charset="0"/>
              </a:rPr>
              <a:t>Библиотекари</a:t>
            </a:r>
            <a:endParaRPr lang="ru-RU" b="1" dirty="0">
              <a:latin typeface="Ubuntu Light" panose="020B03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201" y="5686599"/>
            <a:ext cx="707197" cy="71329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6399" y="2168371"/>
            <a:ext cx="5786553" cy="304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4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Профессии, которые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исчезнут в ближайшие 10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лет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201" y="5686599"/>
            <a:ext cx="707197" cy="7132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9851" y="2070504"/>
            <a:ext cx="6952298" cy="397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03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Профессии, которые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исчезнут в ближайшие 10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лет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201" y="5686599"/>
            <a:ext cx="707197" cy="7132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00" y="1996440"/>
            <a:ext cx="4861560" cy="48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76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Профессии, которые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исчезнут в ближайшие 10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лет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201" y="5686599"/>
            <a:ext cx="707197" cy="7132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4" y="2128520"/>
            <a:ext cx="4530725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9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Профессии, которые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исчезнут в ближайшие 10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лет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201" y="5686599"/>
            <a:ext cx="707197" cy="7132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594" y="2549833"/>
            <a:ext cx="8150606" cy="30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47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Профессии, которые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исчезнут в ближайшие 10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лет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201" y="5686599"/>
            <a:ext cx="707197" cy="7132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59" y="2204720"/>
            <a:ext cx="6763173" cy="405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87343" y="202075"/>
            <a:ext cx="8685298" cy="952134"/>
          </a:xfrm>
        </p:spPr>
        <p:txBody>
          <a:bodyPr>
            <a:normAutofit/>
          </a:bodyPr>
          <a:lstStyle/>
          <a:p>
            <a:pPr algn="ctr"/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Навыки будущего</a:t>
            </a:r>
            <a:endParaRPr lang="ru-RU" sz="3600" dirty="0">
              <a:solidFill>
                <a:schemeClr val="accent1">
                  <a:lumMod val="75000"/>
                </a:schemeClr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0201" y="5686599"/>
            <a:ext cx="707197" cy="7132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216" y="881349"/>
            <a:ext cx="8725037" cy="597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8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675" y="210189"/>
            <a:ext cx="9791870" cy="393873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Times New Roman" panose="02020603050405020304" pitchFamily="18" charset="0"/>
              </a:rPr>
              <a:t>У кого есть знакомые, которые работают</a:t>
            </a:r>
            <a:endParaRPr lang="ru-RU" sz="3600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862160" y="291329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15152" y="826500"/>
            <a:ext cx="29754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Человеком-будильником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26557" t="5448" r="10046" b="-507"/>
          <a:stretch/>
        </p:blipFill>
        <p:spPr>
          <a:xfrm>
            <a:off x="907147" y="1338276"/>
            <a:ext cx="2391507" cy="4744914"/>
          </a:xfrm>
          <a:prstGeom prst="rect">
            <a:avLst/>
          </a:prstGeom>
          <a:ln w="19050">
            <a:noFill/>
          </a:ln>
        </p:spPr>
      </p:pic>
      <p:pic>
        <p:nvPicPr>
          <p:cNvPr id="20" name="Рисунок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9974" y="1320319"/>
            <a:ext cx="3253015" cy="2414222"/>
          </a:xfrm>
          <a:prstGeom prst="rect">
            <a:avLst/>
          </a:prstGeom>
        </p:spPr>
      </p:pic>
      <p:pic>
        <p:nvPicPr>
          <p:cNvPr id="21" name="Рисунок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4707" y="1338277"/>
            <a:ext cx="3481871" cy="4493392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974" y="4191179"/>
            <a:ext cx="3253015" cy="2478743"/>
          </a:xfrm>
          <a:prstGeom prst="rect">
            <a:avLst/>
          </a:prstGeom>
        </p:spPr>
      </p:pic>
      <p:sp>
        <p:nvSpPr>
          <p:cNvPr id="26" name="Прямоугольник 25"/>
          <p:cNvSpPr/>
          <p:nvPr/>
        </p:nvSpPr>
        <p:spPr>
          <a:xfrm>
            <a:off x="4058229" y="822825"/>
            <a:ext cx="2441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Человеком-радаром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4600458" y="3778194"/>
            <a:ext cx="1813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Телефонистом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8636823" y="5898524"/>
            <a:ext cx="16690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Фонарщиком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6" grpId="0"/>
      <p:bldP spid="27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12192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75606" y="4647164"/>
            <a:ext cx="5429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8025" y="612844"/>
            <a:ext cx="116448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ctr" fontAlgn="base"/>
            <a:r>
              <a:rPr lang="ru-RU" sz="32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Технологий</a:t>
            </a:r>
            <a:r>
              <a:rPr lang="ru-RU" sz="3600" dirty="0">
                <a:solidFill>
                  <a:schemeClr val="bg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, которые никогда не оставят вас без работы:</a:t>
            </a:r>
            <a:endParaRPr lang="ru-RU" sz="3600" dirty="0" smtClean="0">
              <a:solidFill>
                <a:schemeClr val="bg1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  <a:p>
            <a:pPr marL="228600" indent="-228600" algn="ctr" fontAlgn="base"/>
            <a:endParaRPr lang="en-US" sz="3600" b="1" u="sng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Ubuntu Light" panose="020B0304030602030204" pitchFamily="34" charset="0"/>
              </a:rPr>
              <a:t>Большие данные </a:t>
            </a:r>
            <a:endParaRPr lang="ru-RU" sz="2800" dirty="0" smtClean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Ubuntu Light" panose="020B0304030602030204" pitchFamily="34" charset="0"/>
              </a:rPr>
              <a:t>Облачные вычисления </a:t>
            </a:r>
            <a:endParaRPr lang="ru-RU" sz="2800" dirty="0" smtClean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Ubuntu Light" panose="020B0304030602030204" pitchFamily="34" charset="0"/>
              </a:rPr>
              <a:t>Интернет вещей </a:t>
            </a:r>
            <a:endParaRPr lang="ru-RU" sz="2800" dirty="0" smtClean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ru-RU" sz="2800" dirty="0">
                <a:solidFill>
                  <a:schemeClr val="bg1"/>
                </a:solidFill>
                <a:latin typeface="Ubuntu Light" panose="020B0304030602030204" pitchFamily="34" charset="0"/>
              </a:rPr>
              <a:t>Информационная безопасность </a:t>
            </a:r>
            <a:endParaRPr lang="ru-RU" sz="2800" dirty="0" smtClean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en-US" sz="2800" dirty="0">
                <a:solidFill>
                  <a:schemeClr val="bg1"/>
                </a:solidFill>
                <a:latin typeface="Ubuntu Light" panose="020B0304030602030204" pitchFamily="34" charset="0"/>
              </a:rPr>
              <a:t>3D-</a:t>
            </a:r>
            <a:r>
              <a:rPr lang="ru-RU" sz="2800" dirty="0" smtClean="0">
                <a:solidFill>
                  <a:schemeClr val="bg1"/>
                </a:solidFill>
                <a:latin typeface="Ubuntu Light" panose="020B0304030602030204" pitchFamily="34" charset="0"/>
              </a:rPr>
              <a:t>моделирование </a:t>
            </a:r>
            <a:r>
              <a:rPr lang="ru-RU" sz="2800" dirty="0">
                <a:solidFill>
                  <a:schemeClr val="bg1"/>
                </a:solidFill>
                <a:latin typeface="Ubuntu Light" panose="020B0304030602030204" pitchFamily="34" charset="0"/>
              </a:rPr>
              <a:t>и </a:t>
            </a:r>
            <a:r>
              <a:rPr lang="en-US" sz="2800" dirty="0">
                <a:solidFill>
                  <a:schemeClr val="bg1"/>
                </a:solidFill>
                <a:latin typeface="Ubuntu Light" panose="020B0304030602030204" pitchFamily="34" charset="0"/>
              </a:rPr>
              <a:t>3D-</a:t>
            </a:r>
            <a:r>
              <a:rPr lang="ru-RU" sz="2800" dirty="0">
                <a:solidFill>
                  <a:schemeClr val="bg1"/>
                </a:solidFill>
                <a:latin typeface="Ubuntu Light" panose="020B0304030602030204" pitchFamily="34" charset="0"/>
              </a:rPr>
              <a:t>печать </a:t>
            </a:r>
            <a:endParaRPr lang="ru-RU" sz="2800" dirty="0" smtClean="0">
              <a:solidFill>
                <a:schemeClr val="bg1"/>
              </a:solidFill>
              <a:latin typeface="Ubuntu Light" panose="020B0304030602030204" pitchFamily="34" charset="0"/>
            </a:endParaRPr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ru-RU" sz="2800" dirty="0" smtClean="0">
                <a:solidFill>
                  <a:schemeClr val="bg1"/>
                </a:solidFill>
                <a:latin typeface="Ubuntu Light" panose="020B0304030602030204" pitchFamily="34" charset="0"/>
              </a:rPr>
              <a:t>Дополненная и виртуальная реальность</a:t>
            </a:r>
            <a:endParaRPr lang="uk-UA" sz="2800" dirty="0">
              <a:solidFill>
                <a:schemeClr val="bg1"/>
              </a:solidFill>
              <a:latin typeface="Ubuntu Light" panose="020B03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05203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415667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75606" y="4647164"/>
            <a:ext cx="54290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269256" y="3485922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12697" y="4216276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4400" dirty="0">
                <a:solidFill>
                  <a:schemeClr val="bg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IT</a:t>
            </a:r>
            <a:r>
              <a:rPr lang="ru-RU" sz="4400" dirty="0">
                <a:solidFill>
                  <a:schemeClr val="bg1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-профессии будущего!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00111" y="854432"/>
            <a:ext cx="78661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Ubuntu" panose="020B0504030602030204" pitchFamily="34" charset="0"/>
              </a:rPr>
              <a:t>Инженер по машинному обучению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Ubuntu" panose="020B0504030602030204" pitchFamily="34" charset="0"/>
              </a:rPr>
              <a:t>Архитектор </a:t>
            </a:r>
            <a:r>
              <a:rPr lang="ru-RU" sz="2800" dirty="0" smtClean="0">
                <a:latin typeface="Ubuntu" panose="020B0504030602030204" pitchFamily="34" charset="0"/>
              </a:rPr>
              <a:t>интернет </a:t>
            </a:r>
            <a:r>
              <a:rPr lang="ru-RU" sz="2800" dirty="0">
                <a:latin typeface="Ubuntu" panose="020B0504030602030204" pitchFamily="34" charset="0"/>
              </a:rPr>
              <a:t>вещей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latin typeface="Ubuntu" panose="020B0504030602030204" pitchFamily="34" charset="0"/>
              </a:rPr>
              <a:t>DevOps </a:t>
            </a:r>
            <a:r>
              <a:rPr lang="ru-RU" sz="2800" dirty="0">
                <a:latin typeface="Ubuntu" panose="020B0504030602030204" pitchFamily="34" charset="0"/>
              </a:rPr>
              <a:t>инженер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 smtClean="0">
                <a:latin typeface="Ubuntu" panose="020B0504030602030204" pitchFamily="34" charset="0"/>
              </a:rPr>
              <a:t>Управляющий </a:t>
            </a:r>
            <a:r>
              <a:rPr lang="ru-RU" sz="2800" dirty="0">
                <a:latin typeface="Ubuntu" panose="020B0504030602030204" pitchFamily="34" charset="0"/>
              </a:rPr>
              <a:t>данными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Ubuntu" panose="020B0504030602030204" pitchFamily="34" charset="0"/>
              </a:rPr>
              <a:t>Советник по данным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Ubuntu" panose="020B0504030602030204" pitchFamily="34" charset="0"/>
              </a:rPr>
              <a:t>Менеджер по </a:t>
            </a:r>
            <a:r>
              <a:rPr lang="ru-RU" sz="2800" dirty="0" err="1">
                <a:latin typeface="Ubuntu" panose="020B0504030602030204" pitchFamily="34" charset="0"/>
              </a:rPr>
              <a:t>киберриску</a:t>
            </a:r>
            <a:r>
              <a:rPr lang="ru-RU" sz="2800" dirty="0">
                <a:latin typeface="Ubuntu" panose="020B0504030602030204" pitchFamily="34" charset="0"/>
              </a:rPr>
              <a:t> устойчивости к ошибкам системы 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Ubuntu" panose="020B0504030602030204" pitchFamily="34" charset="0"/>
              </a:rPr>
              <a:t>Менеджер поставщиков решений для облачных вычислений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 err="1">
                <a:latin typeface="Ubuntu" panose="020B0504030602030204" pitchFamily="34" charset="0"/>
              </a:rPr>
              <a:t>Тестировщик</a:t>
            </a:r>
            <a:r>
              <a:rPr lang="ru-RU" sz="2800" dirty="0">
                <a:latin typeface="Ubuntu" panose="020B0504030602030204" pitchFamily="34" charset="0"/>
              </a:rPr>
              <a:t> новых технологий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latin typeface="Ubuntu" panose="020B0504030602030204" pitchFamily="34" charset="0"/>
              </a:rPr>
              <a:t>QA-</a:t>
            </a:r>
            <a:r>
              <a:rPr lang="ru-RU" sz="2800" dirty="0">
                <a:latin typeface="Ubuntu" panose="020B0504030602030204" pitchFamily="34" charset="0"/>
              </a:rPr>
              <a:t>инженер науки о данных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2800" dirty="0">
                <a:latin typeface="Ubuntu" panose="020B0504030602030204" pitchFamily="34" charset="0"/>
              </a:rPr>
              <a:t> Квантовый программист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36" y="270575"/>
            <a:ext cx="3960759" cy="275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863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СВОБОДНЫЙ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 В ИННОВАЦИОННОЙ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КАРЬЕРНЫЙ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ПРОФЕССИЯ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ИНТЕЛЛЕКТУАЛЬНАЯ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Преимущества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ПОСТОЯННОЕ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ВЫСОКИЙ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УДАЛЕННАЯ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835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marR="0" lvl="1" indent="-285750" algn="l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marL="0" marR="0" lvl="0" indent="0" algn="ctr" defTabSz="2800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1999</a:t>
            </a:r>
            <a:endParaRPr kumimoji="0" lang="en-US" sz="6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marR="0" lvl="1" indent="-285750" algn="l" defTabSz="12446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marL="0" marR="0" lvl="0" indent="0" algn="ctr" defTabSz="2800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2001</a:t>
            </a:r>
            <a:endParaRPr kumimoji="0" lang="en-US" sz="6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marR="0" lvl="1" indent="-285750" algn="l" defTabSz="28892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lrTx/>
              <a:buSzTx/>
              <a:buFontTx/>
              <a:buChar char="••"/>
              <a:tabLst/>
              <a:defRPr/>
            </a:pPr>
            <a:endParaRPr kumimoji="0" lang="en-US" sz="65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marL="0" marR="0" lvl="0" indent="0" algn="ctr" defTabSz="28003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3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2018</a:t>
            </a:r>
            <a:endParaRPr kumimoji="0" lang="en-US" sz="63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B5483"/>
                </a:solidFill>
                <a:effectLst/>
                <a:uLnTx/>
                <a:uFillTx/>
                <a:latin typeface="Bahnschrift Condensed" panose="020B0502040204020203" pitchFamily="34" charset="0"/>
                <a:ea typeface="+mn-ea"/>
                <a:cs typeface="+mn-cs"/>
              </a:rPr>
              <a:t>DNEPR</a:t>
            </a:r>
            <a:endParaRPr kumimoji="0" lang="ru-RU" sz="2600" b="1" i="0" u="none" strike="noStrike" kern="1200" cap="none" spc="0" normalizeH="0" baseline="0" noProof="0" dirty="0">
              <a:ln>
                <a:noFill/>
              </a:ln>
              <a:solidFill>
                <a:srgbClr val="0B5483"/>
              </a:solidFill>
              <a:effectLst/>
              <a:uLnTx/>
              <a:uFillTx/>
              <a:latin typeface="Bahnschrift 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225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9372734" y="-19303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9311272" y="1108361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10275840" y="1390366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976663" y="2781807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филиала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10219145" y="3073901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136093" y="4428784"/>
            <a:ext cx="30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университета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520958" y="481660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437906" y="6171485"/>
            <a:ext cx="30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школы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9839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/>
      <p:bldP spid="149" grpId="0"/>
      <p:bldP spid="168" grpId="0"/>
      <p:bldP spid="138" grpId="0"/>
      <p:bldP spid="141" grpId="0"/>
      <p:bldP spid="144" grpId="0"/>
      <p:bldP spid="15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9240" y="245447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842185" y="516899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7229246" y="1665688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745638" y="6207202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084809" y="248429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8883162" y="3482842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9268651" y="4648119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11156" y="362182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9869465" y="1674382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397926" y="4338263"/>
            <a:ext cx="4733270" cy="2097509"/>
            <a:chOff x="3229352" y="3987912"/>
            <a:chExt cx="4733270" cy="2097509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044819" y="4607475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755703" y="5716089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362855" y="1947496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916713" y="3066232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218704" y="3399916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973823" y="462021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6540901" y="2609215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6232847" y="3829797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школы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20090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751799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741166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719900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228944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367443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 </a:t>
            </a: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и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web</a:t>
            </a: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0391" y="5367442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Специальность «Компьютерные науки»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Бакалаврские программы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544269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544269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544269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544269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882286" y="550594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Web-</a:t>
            </a:r>
            <a:r>
              <a:rPr kumimoji="0" lang="ru-RU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программирование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659931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72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Учебные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программы соответствуют потребностям ІТ-рынка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и согласованы с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IT Community Dnipro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Calibri" pitchFamily="34" charset="0"/>
              <a:sym typeface="Arial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Calibri" pitchFamily="34" charset="0"/>
              <a:sym typeface="Arial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Calibri" pitchFamily="34" charset="0"/>
              <a:sym typeface="Arial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Calibri" pitchFamily="34" charset="0"/>
              <a:sym typeface="Arial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26841" y="214563"/>
            <a:ext cx="5025381" cy="654019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72657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99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Воркшопы</a:t>
            </a:r>
            <a:r>
              <a:rPr kumimoji="0" lang="uk-UA" sz="3199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 и </a:t>
            </a:r>
            <a:r>
              <a:rPr kumimoji="0" lang="ru-RU" sz="3199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тренинги</a:t>
            </a:r>
            <a:endParaRPr kumimoji="0" lang="ru-RU" sz="31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Ubuntu" panose="020B0504030602030204" pitchFamily="34" charset="0"/>
              <a:ea typeface="+mn-ea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3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99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Конкурсы</a:t>
            </a:r>
            <a:r>
              <a:rPr kumimoji="0" lang="uk-UA" sz="3199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, </a:t>
            </a:r>
            <a:r>
              <a:rPr kumimoji="0" lang="ru-RU" sz="3199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олимпиады</a:t>
            </a:r>
            <a:r>
              <a:rPr kumimoji="0" lang="uk-UA" sz="3199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, </a:t>
            </a:r>
            <a:r>
              <a:rPr kumimoji="0" lang="ru-RU" sz="3199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хакатоны</a:t>
            </a:r>
            <a:endParaRPr kumimoji="0" lang="ru-RU" sz="31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9675" y="210189"/>
            <a:ext cx="9791870" cy="393873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Times New Roman" panose="02020603050405020304" pitchFamily="18" charset="0"/>
              </a:rPr>
              <a:t>Стремительное развитие </a:t>
            </a:r>
            <a:r>
              <a:rPr lang="en-US" sz="3600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Times New Roman" panose="02020603050405020304" pitchFamily="18" charset="0"/>
              </a:rPr>
              <a:t>IT</a:t>
            </a:r>
            <a:endParaRPr lang="ru-RU" sz="3600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77" y="1246416"/>
            <a:ext cx="10542883" cy="518358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7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199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Практика в </a:t>
            </a:r>
            <a:r>
              <a:rPr kumimoji="0" lang="en-US" sz="3199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IT </a:t>
            </a:r>
            <a:r>
              <a:rPr kumimoji="0" lang="ru-RU" sz="3199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Calibri" pitchFamily="34" charset="0"/>
                <a:sym typeface="Arial" charset="0"/>
              </a:rPr>
              <a:t>компаниях</a:t>
            </a:r>
            <a:endParaRPr kumimoji="0" lang="ru-RU" sz="3199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041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государственного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44545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093" y="1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 в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и разработана для: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3874371" y="1225689"/>
            <a:ext cx="83176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комфортной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адаптации к уровню дальнейшего обучения в университете, более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плавного вхождения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ребенка в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мир высшей школы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получение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базовых знаний в области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 технологий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возможности школьнику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почувствовать себя в реальной сфере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еще до вступления в ВУЗ и понять свои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предпочтения в различных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 направлениях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/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развить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лидерские качества и профессиональные навыки</a:t>
            </a:r>
            <a:b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повысить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мотивацию к обучению в ВУЗе за счет интересных занятий с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высококлассными </a:t>
            </a:r>
            <a:b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</a:b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профессионалами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специальности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432" y="-807189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875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1460481" y="331747"/>
            <a:ext cx="9626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подходит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для 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 10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-1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 классов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1460481" y="2228089"/>
            <a:ext cx="7647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Для учеников 10-х классов продолжительность учебной программы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1,5 года (3 семестра)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1460481" y="3818820"/>
            <a:ext cx="8018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Для учеников 11-х классов продолжительность учебной программы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 год (2 семестра)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1460481" y="5386981"/>
            <a:ext cx="811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 семестр состоит из 15 учебных недель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и 1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зачетной</a:t>
            </a:r>
          </a:p>
        </p:txBody>
      </p:sp>
    </p:spTree>
    <p:extLst>
      <p:ext uri="{BB962C8B-B14F-4D97-AF65-F5344CB8AC3E}">
        <p14:creationId xmlns:p14="http://schemas.microsoft.com/office/powerpoint/2010/main" val="4173910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564989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/>
              <a:ea typeface="+mn-ea"/>
              <a:cs typeface="+mn-cs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marR="0" lvl="0" indent="-342831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uk-U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  <a:sym typeface="Arial" panose="020B0604020202020204" pitchFamily="34" charset="0"/>
              </a:rPr>
              <a:t>Разработка программного обеспечения</a:t>
            </a:r>
          </a:p>
          <a:p>
            <a:pPr marL="342831" marR="0" lvl="0" indent="-342831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uk-UA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  <a:sym typeface="Arial" panose="020B0604020202020204" pitchFamily="34" charset="0"/>
              </a:rPr>
              <a:t>Веб-программирование</a:t>
            </a:r>
            <a:endParaRPr kumimoji="0" lang="ru-RU" altLang="uk-U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  <a:sym typeface="Arial" panose="020B0604020202020204" pitchFamily="34" charset="0"/>
            </a:endParaRPr>
          </a:p>
          <a:p>
            <a:pPr marL="342831" marR="0" lvl="0" indent="-342831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uk-UA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  <a:sym typeface="Arial" panose="020B0604020202020204" pitchFamily="34" charset="0"/>
              </a:rPr>
              <a:t>Робототехника</a:t>
            </a:r>
            <a:endParaRPr kumimoji="0" lang="ru-RU" altLang="uk-U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  <a:sym typeface="Arial" panose="020B0604020202020204" pitchFamily="34" charset="0"/>
            </a:endParaRPr>
          </a:p>
          <a:p>
            <a:pPr marL="342831" marR="0" lvl="0" indent="-342831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uk-UA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  <a:sym typeface="Arial" panose="020B0604020202020204" pitchFamily="34" charset="0"/>
              </a:rPr>
              <a:t>Современные </a:t>
            </a:r>
            <a:r>
              <a:rPr kumimoji="0" lang="ru-RU" altLang="uk-UA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  <a:sym typeface="Arial" panose="020B0604020202020204" pitchFamily="34" charset="0"/>
              </a:rPr>
              <a:t>информационные </a:t>
            </a:r>
            <a:r>
              <a:rPr kumimoji="0" lang="ru-RU" altLang="uk-UA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  <a:sym typeface="Arial" panose="020B0604020202020204" pitchFamily="34" charset="0"/>
              </a:rPr>
              <a:t>технологии</a:t>
            </a:r>
          </a:p>
          <a:p>
            <a:pPr marL="342831" marR="0" lvl="0" indent="-342831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altLang="uk-UA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  <a:sym typeface="Arial" panose="020B0604020202020204" pitchFamily="34" charset="0"/>
              </a:rPr>
              <a:t>Компьютерная графика</a:t>
            </a:r>
            <a:endParaRPr kumimoji="0" lang="ru-RU" altLang="uk-UA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  <a:sym typeface="Arial" panose="020B0604020202020204" pitchFamily="34" charset="0"/>
            </a:endParaRPr>
          </a:p>
          <a:p>
            <a:pPr marL="342831" marR="0" lvl="0" indent="-342831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uk-UA" altLang="uk-UA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999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kumimoji="0" lang="uk-UA" sz="3999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kumimoji="0" lang="uk-UA" sz="3999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15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311256" y="228393"/>
            <a:ext cx="5086760" cy="3028553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/>
              <a:ea typeface="+mn-ea"/>
              <a:cs typeface="+mn-cs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84829" y="366437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999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kumimoji="0" lang="uk-UA" sz="3999" b="1" i="0" u="none" strike="noStrike" kern="0" cap="none" spc="0" normalizeH="0" baseline="0" noProof="0" dirty="0">
                <a:ln>
                  <a:noFill/>
                </a:ln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kumimoji="0" lang="uk-UA" sz="3999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kumimoji="0" lang="uk-UA" sz="3999" b="1" i="0" u="none" strike="noStrike" kern="0" cap="none" spc="0" normalizeH="0" baseline="0" noProof="0" dirty="0" smtClean="0">
                <a:ln>
                  <a:noFill/>
                </a:ln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kumimoji="0" lang="uk-UA" sz="3999" b="1" i="0" u="none" strike="noStrike" kern="0" cap="none" spc="0" normalizeH="0" baseline="0" noProof="0" dirty="0">
              <a:ln>
                <a:noFill/>
              </a:ln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523492" y="1354437"/>
            <a:ext cx="5183575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marR="0" lvl="0" indent="-203159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charset="0"/>
                <a:sym typeface="Arial" charset="0"/>
              </a:rPr>
              <a:t>Основы критического мышления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charset="0"/>
              <a:sym typeface="Arial" charset="0"/>
            </a:endParaRPr>
          </a:p>
          <a:p>
            <a:pPr marL="203159" marR="0" lvl="0" indent="-203159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charset="0"/>
                <a:sym typeface="Arial" charset="0"/>
              </a:rPr>
              <a:t>Риторика</a:t>
            </a:r>
            <a:endParaRPr kumimoji="0" lang="uk-UA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9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6187736" y="3256947"/>
            <a:ext cx="5127274" cy="3412976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uk-UA" sz="19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Schoolbook"/>
              <a:ea typeface="+mn-ea"/>
              <a:cs typeface="+mn-cs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15676" y="4307421"/>
            <a:ext cx="499933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59" marR="0" lvl="0" indent="-203159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charset="0"/>
                <a:sym typeface="Arial" charset="0"/>
              </a:rPr>
              <a:t>Английский язык</a:t>
            </a:r>
          </a:p>
          <a:p>
            <a:pPr marL="203159" marR="0" lvl="0" indent="-203159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charset="0"/>
                <a:sym typeface="Arial" charset="0"/>
              </a:rPr>
              <a:t>Математика</a:t>
            </a:r>
          </a:p>
          <a:p>
            <a:pPr marL="203159" marR="0" lvl="0" indent="-203159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charset="0"/>
                <a:sym typeface="Arial" charset="0"/>
              </a:rPr>
              <a:t>Украинский язык и </a:t>
            </a:r>
            <a:endParaRPr kumimoji="0" lang="ru-RU" sz="2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charset="0"/>
              <a:sym typeface="Arial" charset="0"/>
            </a:endParaRPr>
          </a:p>
          <a:p>
            <a:pPr marL="0" marR="0" lvl="0" indent="0" algn="l" defTabSz="91421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Arial" charset="0"/>
                <a:sym typeface="Arial" charset="0"/>
              </a:rPr>
              <a:t>литература</a:t>
            </a:r>
            <a:endParaRPr kumimoji="0" lang="ru-R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Arial" charset="0"/>
              <a:sym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315676" y="3336626"/>
            <a:ext cx="5294690" cy="1015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999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Подготовка</a:t>
            </a:r>
            <a:r>
              <a:rPr kumimoji="0" lang="uk-UA" sz="3999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к ЗНО </a:t>
            </a:r>
          </a:p>
          <a:p>
            <a:pPr marL="0" marR="0" lvl="0" indent="0" algn="l" defTabSz="91421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(в 2-х годичной программе)</a:t>
            </a:r>
            <a:endParaRPr kumimoji="0" lang="ru-RU" sz="2000" b="1" i="0" u="none" strike="noStrike" kern="0" cap="none" spc="0" normalizeH="0" baseline="0" noProof="0" dirty="0">
              <a:ln>
                <a:noFill/>
              </a:ln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98349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„</a:t>
            </a:r>
            <a:r>
              <a:rPr kumimoji="0" 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Facebook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— шикарный опыт, мне просто повезло. Но я жалею, что не доучился в </a:t>
            </a:r>
            <a:r>
              <a:rPr kumimoji="0" lang="ru-RU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университете, 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7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160" y="365125"/>
            <a:ext cx="8209280" cy="631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695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Подписывайся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850" y="1997855"/>
            <a:ext cx="3394710" cy="3394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120" y="5521668"/>
            <a:ext cx="934720" cy="801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113" y="1997856"/>
            <a:ext cx="3394710" cy="33947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492833" y="5799376"/>
            <a:ext cx="3304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  <a:latin typeface="Ubuntu" panose="020B0504030602030204" pitchFamily="34" charset="0"/>
              </a:rPr>
              <a:t>https://univer.itstep.dp.ua</a:t>
            </a:r>
            <a:r>
              <a:rPr lang="en-US" sz="1200" dirty="0"/>
              <a:t>/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1493306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3241" y="97319"/>
            <a:ext cx="928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Индустриальные революции</a:t>
            </a:r>
            <a:endParaRPr lang="ru-RU" sz="4400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6" y="1690576"/>
            <a:ext cx="12082014" cy="426317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52153" y="6081003"/>
            <a:ext cx="28241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Середина </a:t>
            </a:r>
            <a:r>
              <a:rPr lang="en-US" sz="2400" dirty="0" smtClean="0"/>
              <a:t>XVIII</a:t>
            </a:r>
            <a:r>
              <a:rPr lang="ru-RU" sz="2400" dirty="0" smtClean="0"/>
              <a:t> века</a:t>
            </a:r>
            <a:r>
              <a:rPr lang="en-US" sz="2400" dirty="0" smtClean="0"/>
              <a:t> </a:t>
            </a:r>
            <a:endParaRPr lang="ru-RU" sz="2400" dirty="0"/>
          </a:p>
        </p:txBody>
      </p:sp>
      <p:sp>
        <p:nvSpPr>
          <p:cNvPr id="3" name="Rectangle 2"/>
          <p:cNvSpPr/>
          <p:nvPr/>
        </p:nvSpPr>
        <p:spPr>
          <a:xfrm>
            <a:off x="3480564" y="6072549"/>
            <a:ext cx="21807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Начало </a:t>
            </a:r>
            <a:r>
              <a:rPr lang="en-US" sz="2400" dirty="0"/>
              <a:t>XX </a:t>
            </a:r>
            <a:r>
              <a:rPr lang="ru-RU" sz="2400" dirty="0"/>
              <a:t>века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7430" y="6067712"/>
            <a:ext cx="2509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Середина </a:t>
            </a:r>
            <a:r>
              <a:rPr lang="en-US" sz="2400" dirty="0"/>
              <a:t>XX </a:t>
            </a:r>
            <a:r>
              <a:rPr lang="ru-RU" sz="2400" dirty="0"/>
              <a:t>века</a:t>
            </a:r>
          </a:p>
        </p:txBody>
      </p:sp>
      <p:sp>
        <p:nvSpPr>
          <p:cNvPr id="9" name="Rectangle 8"/>
          <p:cNvSpPr/>
          <p:nvPr/>
        </p:nvSpPr>
        <p:spPr>
          <a:xfrm>
            <a:off x="10081302" y="6081003"/>
            <a:ext cx="612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/>
              <a:t>???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51317474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3241" y="97319"/>
            <a:ext cx="928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Индустриальные революции</a:t>
            </a:r>
            <a:endParaRPr lang="ru-RU" sz="4400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114" y="1236270"/>
            <a:ext cx="4563526" cy="543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954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3241" y="97319"/>
            <a:ext cx="928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Индустриальные революции</a:t>
            </a:r>
            <a:endParaRPr lang="ru-RU" sz="4400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599" y="1330949"/>
            <a:ext cx="7203441" cy="540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8602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3241" y="97319"/>
            <a:ext cx="928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Индустриальные революции</a:t>
            </a:r>
            <a:endParaRPr lang="ru-RU" sz="4400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494" y="1737994"/>
            <a:ext cx="9981871" cy="428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1781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53241" y="97319"/>
            <a:ext cx="92883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 smtClean="0">
                <a:solidFill>
                  <a:srgbClr val="0070C0"/>
                </a:solidFill>
                <a:latin typeface="Ubuntu" panose="020B0504030602030204" pitchFamily="34" charset="0"/>
                <a:cs typeface="Times New Roman" panose="02020603050405020304" pitchFamily="18" charset="0"/>
              </a:rPr>
              <a:t>Индустриальные революции</a:t>
            </a:r>
            <a:endParaRPr lang="ru-RU" sz="4400" dirty="0">
              <a:solidFill>
                <a:srgbClr val="0070C0"/>
              </a:solidFill>
              <a:latin typeface="Ubuntu" panose="020B0504030602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615757" y="992919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241" y="1396364"/>
            <a:ext cx="9137429" cy="480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208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2732</TotalTime>
  <Words>7289</Words>
  <Application>Microsoft Office PowerPoint</Application>
  <PresentationFormat>Widescreen</PresentationFormat>
  <Paragraphs>499</Paragraphs>
  <Slides>48</Slides>
  <Notes>42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48</vt:i4>
      </vt:variant>
    </vt:vector>
  </HeadingPairs>
  <TitlesOfParts>
    <vt:vector size="64" baseType="lpstr">
      <vt:lpstr>Arial</vt:lpstr>
      <vt:lpstr>Bahnschrift Condensed</vt:lpstr>
      <vt:lpstr>Calibri</vt:lpstr>
      <vt:lpstr>Calibri Light</vt:lpstr>
      <vt:lpstr>Century Schoolbook</vt:lpstr>
      <vt:lpstr>Times New Roman</vt:lpstr>
      <vt:lpstr>ubuntu</vt:lpstr>
      <vt:lpstr>ubuntu</vt:lpstr>
      <vt:lpstr>Ubuntu Light</vt:lpstr>
      <vt:lpstr>Office Theme</vt:lpstr>
      <vt:lpstr>1_Специальное оформление</vt:lpstr>
      <vt:lpstr>2_Специальное оформление</vt:lpstr>
      <vt:lpstr>3_Специальное оформление</vt:lpstr>
      <vt:lpstr>1_Office Theme</vt:lpstr>
      <vt:lpstr>2_Office Theme</vt:lpstr>
      <vt:lpstr>3_Office Theme</vt:lpstr>
      <vt:lpstr>PowerPoint Presentation</vt:lpstr>
      <vt:lpstr>PowerPoint Presentation</vt:lpstr>
      <vt:lpstr>У кого есть знакомые, которые работают</vt:lpstr>
      <vt:lpstr>Стремительное развитие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Профессии, которые исчезнут в ближайшие 10 лет</vt:lpstr>
      <vt:lpstr>Профессии, которые исчезнут в ближайшие 10 лет</vt:lpstr>
      <vt:lpstr>Профессии, которые исчезнут в ближайшие 10 лет</vt:lpstr>
      <vt:lpstr>Профессии, которые исчезнут в ближайшие 10 лет</vt:lpstr>
      <vt:lpstr>Профессии, которые исчезнут в ближайшие 10 лет</vt:lpstr>
      <vt:lpstr>Профессии, которые исчезнут в ближайшие 10 лет</vt:lpstr>
      <vt:lpstr>Навыки будущего</vt:lpstr>
      <vt:lpstr>PowerPoint Presentation</vt:lpstr>
      <vt:lpstr>PowerPoint Presentation</vt:lpstr>
      <vt:lpstr>PowerPoint Presentation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Подписывайся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425</cp:revision>
  <dcterms:created xsi:type="dcterms:W3CDTF">2019-02-04T17:57:26Z</dcterms:created>
  <dcterms:modified xsi:type="dcterms:W3CDTF">2019-10-09T07:13:54Z</dcterms:modified>
</cp:coreProperties>
</file>